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1" r:id="rId2"/>
    <p:sldId id="284" r:id="rId3"/>
    <p:sldId id="278" r:id="rId4"/>
    <p:sldId id="285" r:id="rId5"/>
    <p:sldId id="264" r:id="rId6"/>
    <p:sldId id="291" r:id="rId7"/>
    <p:sldId id="286" r:id="rId8"/>
    <p:sldId id="292" r:id="rId9"/>
    <p:sldId id="294" r:id="rId10"/>
    <p:sldId id="297" r:id="rId11"/>
    <p:sldId id="293" r:id="rId12"/>
    <p:sldId id="298" r:id="rId13"/>
    <p:sldId id="299" r:id="rId14"/>
    <p:sldId id="287" r:id="rId15"/>
    <p:sldId id="303" r:id="rId16"/>
    <p:sldId id="306" r:id="rId17"/>
    <p:sldId id="308" r:id="rId18"/>
    <p:sldId id="307" r:id="rId19"/>
    <p:sldId id="310" r:id="rId20"/>
    <p:sldId id="312" r:id="rId21"/>
    <p:sldId id="288" r:id="rId22"/>
    <p:sldId id="289" r:id="rId2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9099"/>
    <a:srgbClr val="0D2234"/>
    <a:srgbClr val="3D4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739" y="1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52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D2DE595-AB9D-4F62-AE78-060E973552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64A7FDD-A42E-4483-BC75-FAB31711BB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D8083-9CDA-4747-B8B6-715D7680E4B1}" type="datetimeFigureOut">
              <a:rPr lang="cs-CZ" smtClean="0"/>
              <a:t>18.11.2023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FBCC9E8-BCE0-4024-8956-CCF52916CE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6A9709-09C0-48BA-9384-225582C861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679BE-7FB0-4723-B93B-82232E072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20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B236E-EC5C-41E4-8498-41BAE27DB23B}" type="datetimeFigureOut">
              <a:rPr lang="cs-CZ" smtClean="0"/>
              <a:t>18.11.2023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D4E6D-825B-42F2-9561-8B747622D8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7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</a:rPr>
              <a:t>(nárůst investic, nové fondy, zvýšený zájem o investice)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</a:rPr>
              <a:t>(nejen nemovitostní fondy, nárůst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</a:rPr>
              <a:t>private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</a:rPr>
              <a:t>equity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</a:rPr>
              <a:t>pohledávkové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</a:rPr>
              <a:t> fondy, kam fondy investují)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</a:rPr>
              <a:t>(zajímavé spektrum aktiv pro investory)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</a:rPr>
              <a:t>(nárůst investic, poradci a investoři vyhledávají nové příležitosti 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</a:rPr>
              <a:t>na zhodnocení)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</a:rPr>
              <a:t>(AVANT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</a:rPr>
              <a:t>Flex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</a:rPr>
              <a:t> – skladba portfolia, Garantovaný výnos)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</a:rPr>
              <a:t>(zájem o FKI, fundraising)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</a:rPr>
              <a:t>(v roce 2021 založeno přes 20 nových fondů, servis, AVANT ADVISORY) </a:t>
            </a:r>
          </a:p>
          <a:p>
            <a:r>
              <a:rPr lang="cs-CZ" dirty="0"/>
              <a:t>Rozvíjet myšlenku AVANTU – víme, co děláme</a:t>
            </a:r>
          </a:p>
          <a:p>
            <a:r>
              <a:rPr lang="cs-CZ" dirty="0"/>
              <a:t>Nechat nahlédnout do kuchyně – prezentovat úspěšné fondy a zakladatele a tím AVANT</a:t>
            </a:r>
          </a:p>
          <a:p>
            <a:r>
              <a:rPr lang="cs-CZ" dirty="0"/>
              <a:t>Co fondy umí, jak fungují, case study, apod. </a:t>
            </a:r>
          </a:p>
          <a:p>
            <a:r>
              <a:rPr lang="cs-CZ" dirty="0"/>
              <a:t>Potřebujeme vás – odbornost – výstup má působit sofistikovaně</a:t>
            </a:r>
          </a:p>
          <a:p>
            <a:r>
              <a:rPr lang="cs-CZ" dirty="0"/>
              <a:t>Hledáme věci na odlišení – AVANT je otevřený – </a:t>
            </a:r>
            <a:r>
              <a:rPr lang="cs-CZ" dirty="0" err="1"/>
              <a:t>veřejnost+investoři</a:t>
            </a:r>
            <a:r>
              <a:rPr lang="cs-CZ" dirty="0"/>
              <a:t>, transparentní, rychlé přehledné informace, máme scénáře pro krize a mimořádné události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FF"/>
              </a:highlight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FF"/>
              </a:highlight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28F45-1789-42D5-B973-5E92E8D463E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31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>
                <a:solidFill>
                  <a:srgbClr val="0D2234"/>
                </a:solidFill>
              </a:rPr>
              <a:t>Aktivní, profesionální odborná,</a:t>
            </a:r>
            <a:r>
              <a:rPr lang="cs-CZ" baseline="0" dirty="0">
                <a:solidFill>
                  <a:srgbClr val="0D2234"/>
                </a:solidFill>
              </a:rPr>
              <a:t> inovativní, zodpovědná</a:t>
            </a:r>
          </a:p>
          <a:p>
            <a:pPr marL="228600" indent="-228600">
              <a:buAutoNum type="arabicParenR"/>
            </a:pPr>
            <a:r>
              <a:rPr lang="cs-CZ" baseline="0" dirty="0">
                <a:solidFill>
                  <a:srgbClr val="0D2234"/>
                </a:solidFill>
              </a:rPr>
              <a:t>Leader FKI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      Rozšířit témata z vysvětlování co je FKI – více do odbornosti, příkladů, náhledu tzv. do kuchyně – analýzy – potřebujeme Vaši pomoc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>
                <a:solidFill>
                  <a:srgbClr val="0D2234"/>
                </a:solidFill>
              </a:rPr>
              <a:t>    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Považuji za velkou konkurenční výhodu jednoduchost, přehlednost a obsah informací o fondech, které máme na webu.  Jen minimum společností, to má z hlediska zájemce o informace, tak přehledně zpracované, jako AVANT nebo ještě pár bank.</a:t>
            </a:r>
          </a:p>
          <a:p>
            <a:pPr marL="228600" indent="-228600">
              <a:buAutoNum type="arabicParenR"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kolení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(online + osobní prezentace), investiční konference, golf, kulaté stoly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Odborná setkání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Pro komunikaci PR, LinkedIn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Servis a posílení postavení AVANT – důležitý – přehledný, úplný, kompletní informace – nechceme, aby návštěvník odcházel jinam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4) Novináři, investoři, fondy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5) Kontrola marketingových podkladů fondů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6) Poptávky tiskárny, reklamní předměty, grafika – grafické studio</a:t>
            </a:r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8F45-1789-42D5-B973-5E92E8D463E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752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>
                <a:solidFill>
                  <a:srgbClr val="0D2234"/>
                </a:solidFill>
              </a:rPr>
              <a:t>Aktivní, profesionální odborná,</a:t>
            </a:r>
            <a:r>
              <a:rPr lang="cs-CZ" baseline="0" dirty="0">
                <a:solidFill>
                  <a:srgbClr val="0D2234"/>
                </a:solidFill>
              </a:rPr>
              <a:t> inovativní, zodpovědná</a:t>
            </a:r>
          </a:p>
          <a:p>
            <a:pPr marL="228600" indent="-228600">
              <a:buAutoNum type="arabicParenR"/>
            </a:pPr>
            <a:r>
              <a:rPr lang="cs-CZ" baseline="0" dirty="0">
                <a:solidFill>
                  <a:srgbClr val="0D2234"/>
                </a:solidFill>
              </a:rPr>
              <a:t>Leader FKI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      Rozšířit témata z vysvětlování co je FKI – více do odbornosti, příkladů, náhledu tzv. do kuchyně – analýzy – potřebujeme Vaši pomoc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>
                <a:solidFill>
                  <a:srgbClr val="0D2234"/>
                </a:solidFill>
              </a:rPr>
              <a:t>    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Považuji za velkou konkurenční výhodu jednoduchost, přehlednost a obsah informací o fondech, které máme na webu.  Jen minimum společností, to má z hlediska zájemce o informace, tak přehledně zpracované, jako AVANT nebo ještě pár bank.</a:t>
            </a:r>
          </a:p>
          <a:p>
            <a:pPr marL="228600" indent="-228600">
              <a:buAutoNum type="arabicParenR"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kolení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(online + osobní prezentace), investiční konference, golf, kulaté stoly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Odborná setkání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Pro komunikaci PR, LinkedIn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Servis a posílení postavení AVANT – důležitý – přehledný, úplný, kompletní informace – nechceme, aby návštěvník odcházel jinam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4) Novináři, investoři, fondy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5) Kontrola marketingových podkladů fondů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6) Poptávky tiskárny, reklamní předměty, grafika – grafické studio</a:t>
            </a:r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8F45-1789-42D5-B973-5E92E8D463E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57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>
                <a:solidFill>
                  <a:srgbClr val="0D2234"/>
                </a:solidFill>
              </a:rPr>
              <a:t>Aktivní, profesionální odborná,</a:t>
            </a:r>
            <a:r>
              <a:rPr lang="cs-CZ" baseline="0" dirty="0">
                <a:solidFill>
                  <a:srgbClr val="0D2234"/>
                </a:solidFill>
              </a:rPr>
              <a:t> inovativní, zodpovědná</a:t>
            </a:r>
          </a:p>
          <a:p>
            <a:pPr marL="228600" indent="-228600">
              <a:buAutoNum type="arabicParenR"/>
            </a:pPr>
            <a:r>
              <a:rPr lang="cs-CZ" baseline="0" dirty="0">
                <a:solidFill>
                  <a:srgbClr val="0D2234"/>
                </a:solidFill>
              </a:rPr>
              <a:t>Leader FKI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      Rozšířit témata z vysvětlování co je FKI – více do odbornosti, příkladů, náhledu tzv. do kuchyně – analýzy – potřebujeme Vaši pomoc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>
                <a:solidFill>
                  <a:srgbClr val="0D2234"/>
                </a:solidFill>
              </a:rPr>
              <a:t>    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Považuji za velkou konkurenční výhodu jednoduchost, přehlednost a obsah informací o fondech, které máme na webu.  Jen minimum společností, to má z hlediska zájemce o informace, tak přehledně zpracované, jako AVANT nebo ještě pár bank.</a:t>
            </a:r>
          </a:p>
          <a:p>
            <a:pPr marL="228600" indent="-228600">
              <a:buAutoNum type="arabicParenR"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kolení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(online + osobní prezentace), investiční konference, golf, kulaté stoly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Odborná setkání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Pro komunikaci PR, LinkedIn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Servis a posílení postavení AVANT – důležitý – přehledný, úplný, kompletní informace – nechceme, aby návštěvník odcházel jinam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4) Novináři, investoři, fondy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5) Kontrola marketingových podkladů fondů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6) Poptávky tiskárny, reklamní předměty, grafika – grafické studio</a:t>
            </a:r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8F45-1789-42D5-B973-5E92E8D463E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497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>
                <a:solidFill>
                  <a:srgbClr val="0D2234"/>
                </a:solidFill>
              </a:rPr>
              <a:t>Aktivní, profesionální odborná,</a:t>
            </a:r>
            <a:r>
              <a:rPr lang="cs-CZ" baseline="0" dirty="0">
                <a:solidFill>
                  <a:srgbClr val="0D2234"/>
                </a:solidFill>
              </a:rPr>
              <a:t> inovativní, zodpovědná</a:t>
            </a:r>
          </a:p>
          <a:p>
            <a:pPr marL="228600" indent="-228600">
              <a:buAutoNum type="arabicParenR"/>
            </a:pPr>
            <a:r>
              <a:rPr lang="cs-CZ" baseline="0" dirty="0">
                <a:solidFill>
                  <a:srgbClr val="0D2234"/>
                </a:solidFill>
              </a:rPr>
              <a:t>Leader FKI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      Rozšířit témata z vysvětlování co je FKI – více do odbornosti, příkladů, náhledu tzv. do kuchyně – analýzy – potřebujeme Vaši pomoc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>
                <a:solidFill>
                  <a:srgbClr val="0D2234"/>
                </a:solidFill>
              </a:rPr>
              <a:t>    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Považuji za velkou konkurenční výhodu jednoduchost, přehlednost a obsah informací o fondech, které máme na webu.  Jen minimum společností, to má z hlediska zájemce o informace, tak přehledně zpracované, jako AVANT nebo ještě pár bank.</a:t>
            </a:r>
          </a:p>
          <a:p>
            <a:pPr marL="228600" indent="-228600">
              <a:buAutoNum type="arabicParenR"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kolení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(online + osobní prezentace), investiční konference, golf, kulaté stoly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Odborná setkání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Pro komunikaci PR, LinkedIn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Servis a posílení postavení AVANT – důležitý – přehledný, úplný, kompletní informace – nechceme, aby návštěvník odcházel jinam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4) Novináři, investoři, fondy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5) Kontrola marketingových podkladů fondů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6) Poptávky tiskárny, reklamní předměty, grafika – grafické studio</a:t>
            </a:r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8F45-1789-42D5-B973-5E92E8D463E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76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>
                <a:solidFill>
                  <a:srgbClr val="0D2234"/>
                </a:solidFill>
              </a:rPr>
              <a:t>Aktivní, profesionální odborná,</a:t>
            </a:r>
            <a:r>
              <a:rPr lang="cs-CZ" baseline="0" dirty="0">
                <a:solidFill>
                  <a:srgbClr val="0D2234"/>
                </a:solidFill>
              </a:rPr>
              <a:t> inovativní, zodpovědná</a:t>
            </a:r>
          </a:p>
          <a:p>
            <a:pPr marL="228600" indent="-228600">
              <a:buAutoNum type="arabicParenR"/>
            </a:pPr>
            <a:r>
              <a:rPr lang="cs-CZ" baseline="0" dirty="0">
                <a:solidFill>
                  <a:srgbClr val="0D2234"/>
                </a:solidFill>
              </a:rPr>
              <a:t>Leader FKI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      Rozšířit témata z vysvětlování co je FKI – více do odbornosti, příkladů, náhledu tzv. do kuchyně – analýzy – potřebujeme Vaši pomoc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>
                <a:solidFill>
                  <a:srgbClr val="0D2234"/>
                </a:solidFill>
              </a:rPr>
              <a:t>    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Považuji za velkou konkurenční výhodu jednoduchost, přehlednost a obsah informací o fondech, které máme na webu.  Jen minimum společností, to má z hlediska zájemce o informace, tak přehledně zpracované, jako AVANT nebo ještě pár bank.</a:t>
            </a:r>
          </a:p>
          <a:p>
            <a:pPr marL="228600" indent="-228600">
              <a:buAutoNum type="arabicParenR"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kolení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(online + osobní prezentace), investiční konference, golf, kulaté stoly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Odborná setkání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Pro komunikaci PR, LinkedIn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Servis a posílení postavení AVANT – důležitý – přehledný, úplný, kompletní informace – nechceme, aby návštěvník odcházel jinam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4) Novináři, investoři, fondy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5) Kontrola marketingových podkladů fondů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6) Poptávky tiskárny, reklamní předměty, grafika – grafické studio</a:t>
            </a:r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8F45-1789-42D5-B973-5E92E8D463E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36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>
                <a:solidFill>
                  <a:srgbClr val="0D2234"/>
                </a:solidFill>
              </a:rPr>
              <a:t>Aktivní, profesionální odborná,</a:t>
            </a:r>
            <a:r>
              <a:rPr lang="cs-CZ" baseline="0" dirty="0">
                <a:solidFill>
                  <a:srgbClr val="0D2234"/>
                </a:solidFill>
              </a:rPr>
              <a:t> inovativní, zodpovědná</a:t>
            </a:r>
          </a:p>
          <a:p>
            <a:pPr marL="228600" indent="-228600">
              <a:buAutoNum type="arabicParenR"/>
            </a:pPr>
            <a:r>
              <a:rPr lang="cs-CZ" baseline="0" dirty="0">
                <a:solidFill>
                  <a:srgbClr val="0D2234"/>
                </a:solidFill>
              </a:rPr>
              <a:t>Leader FKI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      Rozšířit témata z vysvětlování co je FKI – více do odbornosti, příkladů, náhledu tzv. do kuchyně – analýzy – potřebujeme Vaši pomoc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>
                <a:solidFill>
                  <a:srgbClr val="0D2234"/>
                </a:solidFill>
              </a:rPr>
              <a:t>    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Považuji za velkou konkurenční výhodu jednoduchost, přehlednost a obsah informací o fondech, které máme na webu.  Jen minimum společností, to má z hlediska zájemce o informace, tak přehledně zpracované, jako AVANT nebo ještě pár bank.</a:t>
            </a:r>
          </a:p>
          <a:p>
            <a:pPr marL="228600" indent="-228600">
              <a:buAutoNum type="arabicParenR"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kolení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(online + osobní prezentace), investiční konference, golf, kulaté stoly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Odborná setkání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Pro komunikaci PR, LinkedIn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Servis a posílení postavení AVANT – důležitý – přehledný, úplný, kompletní informace – nechceme, aby návštěvník odcházel jinam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4) Novináři, investoři, fondy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5) Kontrola marketingových podkladů fondů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6) Poptávky tiskárny, reklamní předměty, grafika – grafické studio</a:t>
            </a:r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8F45-1789-42D5-B973-5E92E8D463E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879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>
                <a:solidFill>
                  <a:srgbClr val="0D2234"/>
                </a:solidFill>
              </a:rPr>
              <a:t>Aktivní, profesionální odborná,</a:t>
            </a:r>
            <a:r>
              <a:rPr lang="cs-CZ" baseline="0" dirty="0">
                <a:solidFill>
                  <a:srgbClr val="0D2234"/>
                </a:solidFill>
              </a:rPr>
              <a:t> inovativní, zodpovědná</a:t>
            </a:r>
          </a:p>
          <a:p>
            <a:pPr marL="228600" indent="-228600">
              <a:buAutoNum type="arabicParenR"/>
            </a:pPr>
            <a:r>
              <a:rPr lang="cs-CZ" baseline="0" dirty="0">
                <a:solidFill>
                  <a:srgbClr val="0D2234"/>
                </a:solidFill>
              </a:rPr>
              <a:t>Leader FKI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      Rozšířit témata z vysvětlování co je FKI – více do odbornosti, příkladů, náhledu tzv. do kuchyně – analýzy – potřebujeme Vaši pomoc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>
                <a:solidFill>
                  <a:srgbClr val="0D2234"/>
                </a:solidFill>
              </a:rPr>
              <a:t>    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Považuji za velkou konkurenční výhodu jednoduchost, přehlednost a obsah informací o fondech, které máme na webu.  Jen minimum společností, to má z hlediska zájemce o informace, tak přehledně zpracované, jako AVANT nebo ještě pár bank.</a:t>
            </a:r>
          </a:p>
          <a:p>
            <a:pPr marL="228600" indent="-228600">
              <a:buAutoNum type="arabicParenR"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kolení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(online + osobní prezentace), investiční konference, golf, kulaté stoly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Odborná setkání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Pro komunikaci PR, LinkedIn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Servis a posílení postavení AVANT – důležitý – přehledný, úplný, kompletní informace – nechceme, aby návštěvník odcházel jinam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4) Novináři, investoři, fondy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5) Kontrola marketingových podkladů fondů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6) Poptávky tiskárny, reklamní předměty, grafika – grafické studio</a:t>
            </a:r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8F45-1789-42D5-B973-5E92E8D463E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69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>
                <a:solidFill>
                  <a:srgbClr val="0D2234"/>
                </a:solidFill>
              </a:rPr>
              <a:t>Aktivní, profesionální odborná,</a:t>
            </a:r>
            <a:r>
              <a:rPr lang="cs-CZ" baseline="0" dirty="0">
                <a:solidFill>
                  <a:srgbClr val="0D2234"/>
                </a:solidFill>
              </a:rPr>
              <a:t> inovativní, zodpovědná</a:t>
            </a:r>
          </a:p>
          <a:p>
            <a:pPr marL="228600" indent="-228600">
              <a:buAutoNum type="arabicParenR"/>
            </a:pPr>
            <a:r>
              <a:rPr lang="cs-CZ" baseline="0" dirty="0">
                <a:solidFill>
                  <a:srgbClr val="0D2234"/>
                </a:solidFill>
              </a:rPr>
              <a:t>Leader FKI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      Rozšířit témata z vysvětlování co je FKI – více do odbornosti, příkladů, náhledu tzv. do kuchyně – analýzy – potřebujeme Vaši pomoc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>
                <a:solidFill>
                  <a:srgbClr val="0D2234"/>
                </a:solidFill>
              </a:rPr>
              <a:t>    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Považuji za velkou konkurenční výhodu jednoduchost, přehlednost a obsah informací o fondech, které máme na webu.  Jen minimum společností, to má z hlediska zájemce o informace, tak přehledně zpracované, jako AVANT nebo ještě pár bank.</a:t>
            </a:r>
          </a:p>
          <a:p>
            <a:pPr marL="228600" indent="-228600">
              <a:buAutoNum type="arabicParenR"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kolení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(online + osobní prezentace), investiční konference, golf, kulaté stoly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Odborná setkání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Pro komunikaci PR, LinkedIn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Servis a posílení postavení AVANT – důležitý – přehledný, úplný, kompletní informace – nechceme, aby návštěvník odcházel jinam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4) Novináři, investoři, fondy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5) Kontrola marketingových podkladů fondů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6) Poptávky tiskárny, reklamní předměty, grafika – grafické studio</a:t>
            </a:r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8F45-1789-42D5-B973-5E92E8D463E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27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>
                <a:solidFill>
                  <a:srgbClr val="0D2234"/>
                </a:solidFill>
              </a:rPr>
              <a:t>Aktivní, profesionální odborná,</a:t>
            </a:r>
            <a:r>
              <a:rPr lang="cs-CZ" baseline="0" dirty="0">
                <a:solidFill>
                  <a:srgbClr val="0D2234"/>
                </a:solidFill>
              </a:rPr>
              <a:t> inovativní, zodpovědná</a:t>
            </a:r>
          </a:p>
          <a:p>
            <a:pPr marL="228600" indent="-228600">
              <a:buAutoNum type="arabicParenR"/>
            </a:pPr>
            <a:r>
              <a:rPr lang="cs-CZ" baseline="0" dirty="0">
                <a:solidFill>
                  <a:srgbClr val="0D2234"/>
                </a:solidFill>
              </a:rPr>
              <a:t>Leader FKI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      Rozšířit témata z vysvětlování co je FKI – více do odbornosti, příkladů, náhledu tzv. do kuchyně – analýzy – potřebujeme Vaši pomoc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>
                <a:solidFill>
                  <a:srgbClr val="0D2234"/>
                </a:solidFill>
              </a:rPr>
              <a:t>    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Považuji za velkou konkurenční výhodu jednoduchost, přehlednost a obsah informací o fondech, které máme na webu.  Jen minimum společností, to má z hlediska zájemce o informace, tak přehledně zpracované, jako AVANT nebo ještě pár bank.</a:t>
            </a:r>
          </a:p>
          <a:p>
            <a:pPr marL="228600" indent="-228600">
              <a:buAutoNum type="arabicParenR"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kolení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(online + osobní prezentace), investiční konference, golf, kulaté stoly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Odborná setkání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Pro komunikaci PR, LinkedIn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Servis a posílení postavení AVANT – důležitý – přehledný, úplný, kompletní informace – nechceme, aby návštěvník odcházel jinam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4) Novináři, investoři, fondy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5) Kontrola marketingových podkladů fondů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6) Poptávky tiskárny, reklamní předměty, grafika – grafické studio</a:t>
            </a:r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8F45-1789-42D5-B973-5E92E8D463E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670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>
                <a:solidFill>
                  <a:srgbClr val="0D2234"/>
                </a:solidFill>
              </a:rPr>
              <a:t>Aktivní, profesionální odborná,</a:t>
            </a:r>
            <a:r>
              <a:rPr lang="cs-CZ" baseline="0" dirty="0">
                <a:solidFill>
                  <a:srgbClr val="0D2234"/>
                </a:solidFill>
              </a:rPr>
              <a:t> inovativní, zodpovědná</a:t>
            </a:r>
          </a:p>
          <a:p>
            <a:pPr marL="228600" indent="-228600">
              <a:buAutoNum type="arabicParenR"/>
            </a:pPr>
            <a:r>
              <a:rPr lang="cs-CZ" baseline="0" dirty="0">
                <a:solidFill>
                  <a:srgbClr val="0D2234"/>
                </a:solidFill>
              </a:rPr>
              <a:t>Leader FKI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      Rozšířit témata z vysvětlování co je FKI – více do odbornosti, příkladů, náhledu tzv. do kuchyně – analýzy – potřebujeme Vaši pomoc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>
                <a:solidFill>
                  <a:srgbClr val="0D2234"/>
                </a:solidFill>
              </a:rPr>
              <a:t>    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Považuji za velkou konkurenční výhodu jednoduchost, přehlednost a obsah informací o fondech, které máme na webu.  Jen minimum společností, to má z hlediska zájemce o informace, tak přehledně zpracované, jako AVANT nebo ještě pár bank.</a:t>
            </a:r>
          </a:p>
          <a:p>
            <a:pPr marL="228600" indent="-228600">
              <a:buAutoNum type="arabicParenR"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kolení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(online + osobní prezentace), investiční konference, golf, kulaté stoly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Odborná setkání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Pro komunikaci PR, LinkedIn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Servis a posílení postavení AVANT – důležitý – přehledný, úplný, kompletní informace – nechceme, aby návštěvník odcházel jinam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4) Novináři, investoři, fondy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5) Kontrola marketingových podkladů fondů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6) Poptávky tiskárny, reklamní předměty, grafika – grafické studio</a:t>
            </a:r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8F45-1789-42D5-B973-5E92E8D463E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58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>
                <a:solidFill>
                  <a:srgbClr val="0D2234"/>
                </a:solidFill>
              </a:rPr>
              <a:t>Aktivní, profesionální odborná,</a:t>
            </a:r>
            <a:r>
              <a:rPr lang="cs-CZ" baseline="0" dirty="0">
                <a:solidFill>
                  <a:srgbClr val="0D2234"/>
                </a:solidFill>
              </a:rPr>
              <a:t> inovativní, zodpovědná</a:t>
            </a:r>
          </a:p>
          <a:p>
            <a:pPr marL="228600" indent="-228600">
              <a:buAutoNum type="arabicParenR"/>
            </a:pPr>
            <a:r>
              <a:rPr lang="cs-CZ" baseline="0" dirty="0">
                <a:solidFill>
                  <a:srgbClr val="0D2234"/>
                </a:solidFill>
              </a:rPr>
              <a:t>Leader FKI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      Rozšířit témata z vysvětlování co je FKI – více do odbornosti, příkladů, náhledu tzv. do kuchyně – analýzy – potřebujeme Vaši pomoc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>
                <a:solidFill>
                  <a:srgbClr val="0D2234"/>
                </a:solidFill>
              </a:rPr>
              <a:t>    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Považuji za velkou konkurenční výhodu jednoduchost, přehlednost a obsah informací o fondech, které máme na webu.  Jen minimum společností, to má z hlediska zájemce o informace, tak přehledně zpracované, jako AVANT nebo ještě pár bank.</a:t>
            </a:r>
          </a:p>
          <a:p>
            <a:pPr marL="228600" indent="-228600">
              <a:buAutoNum type="arabicParenR"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kolení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(online + osobní prezentace), investiční konference, golf, kulaté stoly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Odborná setkání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Pro komunikaci PR, LinkedIn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Servis a posílení postavení AVANT – důležitý – přehledný, úplný, kompletní informace – nechceme, aby návštěvník odcházel jinam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4) Novináři, investoři, fondy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5) Kontrola marketingových podkladů fondů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6) Poptávky tiskárny, reklamní předměty, grafika – grafické studio</a:t>
            </a:r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8F45-1789-42D5-B973-5E92E8D463E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02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>
                <a:solidFill>
                  <a:srgbClr val="0D2234"/>
                </a:solidFill>
              </a:rPr>
              <a:t>Aktivní, profesionální odborná,</a:t>
            </a:r>
            <a:r>
              <a:rPr lang="cs-CZ" baseline="0" dirty="0">
                <a:solidFill>
                  <a:srgbClr val="0D2234"/>
                </a:solidFill>
              </a:rPr>
              <a:t> inovativní, zodpovědná</a:t>
            </a:r>
          </a:p>
          <a:p>
            <a:pPr marL="228600" indent="-228600">
              <a:buAutoNum type="arabicParenR"/>
            </a:pPr>
            <a:r>
              <a:rPr lang="cs-CZ" baseline="0" dirty="0">
                <a:solidFill>
                  <a:srgbClr val="0D2234"/>
                </a:solidFill>
              </a:rPr>
              <a:t>Leader FKI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      Rozšířit témata z vysvětlování co je FKI – více do odbornosti, příkladů, náhledu tzv. do kuchyně – analýzy – potřebujeme Vaši pomoc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>
                <a:solidFill>
                  <a:srgbClr val="0D2234"/>
                </a:solidFill>
              </a:rPr>
              <a:t>    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Považuji za velkou konkurenční výhodu jednoduchost, přehlednost a obsah informací o fondech, které máme na webu.  Jen minimum společností, to má z hlediska zájemce o informace, tak přehledně zpracované, jako AVANT nebo ještě pár bank.</a:t>
            </a:r>
          </a:p>
          <a:p>
            <a:pPr marL="228600" indent="-228600">
              <a:buAutoNum type="arabicParenR"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kolení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(online + osobní prezentace), investiční konference, golf, kulaté stoly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Odborná setkání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Pro komunikaci PR, LinkedIn</a:t>
            </a:r>
          </a:p>
          <a:p>
            <a:pPr marL="228600" indent="-228600">
              <a:buAutoNum type="arabicParenR"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Servis a posílení postavení AVANT – důležitý – přehledný, úplný, kompletní informace – nechceme, aby návštěvník odcházel jinam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4) Novináři, investoři, fondy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5) Kontrola marketingových podkladů fondů</a:t>
            </a:r>
          </a:p>
          <a:p>
            <a:pPr marL="0" indent="0">
              <a:buNone/>
            </a:pPr>
            <a:r>
              <a:rPr lang="cs-CZ" baseline="0" dirty="0">
                <a:solidFill>
                  <a:srgbClr val="0D2234"/>
                </a:solidFill>
              </a:rPr>
              <a:t>6) Poptávky tiskárny, reklamní předměty, grafika – grafické studio</a:t>
            </a:r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8F45-1789-42D5-B973-5E92E8D463E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28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182F26FE-79B3-4407-BF29-E0C6A43426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CC37D445-82EE-4721-8408-A410404220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0579" y="3740150"/>
            <a:ext cx="4270841" cy="3117850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E988D0D-72CE-4BC4-918B-25F5803761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8465" y="1145765"/>
            <a:ext cx="2455070" cy="805669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AD91F20-0F3D-48DD-A188-81A39AF201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1188" y="4253706"/>
            <a:ext cx="8429625" cy="725488"/>
          </a:xfr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Hlavní název prezentace</a:t>
            </a:r>
          </a:p>
        </p:txBody>
      </p:sp>
      <p:sp>
        <p:nvSpPr>
          <p:cNvPr id="13" name="Zástupný text 6">
            <a:extLst>
              <a:ext uri="{FF2B5EF4-FFF2-40B4-BE49-F238E27FC236}">
                <a16:creationId xmlns:a16="http://schemas.microsoft.com/office/drawing/2014/main" id="{0A1C134B-FB05-406B-AB69-C9F4407326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1186" y="4986747"/>
            <a:ext cx="8429625" cy="7254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869099"/>
                </a:solidFill>
              </a:defRPr>
            </a:lvl1pPr>
          </a:lstStyle>
          <a:p>
            <a:pPr lvl="0"/>
            <a:r>
              <a:rPr lang="cs-CZ" dirty="0"/>
              <a:t>PODNADPIS PREZENTACE</a:t>
            </a:r>
          </a:p>
        </p:txBody>
      </p:sp>
    </p:spTree>
    <p:extLst>
      <p:ext uri="{BB962C8B-B14F-4D97-AF65-F5344CB8AC3E}">
        <p14:creationId xmlns:p14="http://schemas.microsoft.com/office/powerpoint/2010/main" val="42286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2C2DC0-52C1-460C-B809-EDB832480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439" y="0"/>
            <a:ext cx="12308774" cy="933450"/>
          </a:xfrm>
          <a:prstGeom prst="rect">
            <a:avLst/>
          </a:prstGeom>
        </p:spPr>
      </p:pic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AD81D4A-DE76-4603-ADE7-21657AFF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5308" y="6246422"/>
            <a:ext cx="677883" cy="475054"/>
          </a:xfrm>
        </p:spPr>
        <p:txBody>
          <a:bodyPr/>
          <a:lstStyle>
            <a:lvl1pPr>
              <a:defRPr sz="24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B520E562-5AB0-45B5-A7CA-ED088A706A4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10">
            <a:extLst>
              <a:ext uri="{FF2B5EF4-FFF2-40B4-BE49-F238E27FC236}">
                <a16:creationId xmlns:a16="http://schemas.microsoft.com/office/drawing/2014/main" id="{A77E1D8B-8B32-4965-A670-150B77AF6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0475" y="207818"/>
            <a:ext cx="10403774" cy="7256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9" name="Zástupný text 12">
            <a:extLst>
              <a:ext uri="{FF2B5EF4-FFF2-40B4-BE49-F238E27FC236}">
                <a16:creationId xmlns:a16="http://schemas.microsoft.com/office/drawing/2014/main" id="{DFB9B525-9CF8-4549-A551-AE5677BC78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949" y="207817"/>
            <a:ext cx="902525" cy="725634"/>
          </a:xfrm>
        </p:spPr>
        <p:txBody>
          <a:bodyPr/>
          <a:lstStyle>
            <a:lvl1pPr marL="0" indent="0" algn="ctr">
              <a:buNone/>
              <a:defRPr sz="3600">
                <a:solidFill>
                  <a:srgbClr val="3D4E5D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01</a:t>
            </a: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33DF1BC2-5F90-4065-94F7-A2F67E004E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7652" y="227765"/>
            <a:ext cx="450471" cy="5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9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84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159B9C5D-3670-4051-81C3-286EABBF43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1500" y="0"/>
            <a:ext cx="11620500" cy="6858000"/>
          </a:xfrm>
        </p:spPr>
        <p:txBody>
          <a:bodyPr anchor="ctr">
            <a:normAutofit/>
          </a:bodyPr>
          <a:lstStyle>
            <a:lvl1pPr algn="ctr">
              <a:defRPr sz="2000"/>
            </a:lvl1pPr>
          </a:lstStyle>
          <a:p>
            <a:r>
              <a:rPr lang="cs-CZ" dirty="0"/>
              <a:t>Kliknutím vložte obrázek a poté ho přeneste do pozadí</a:t>
            </a:r>
          </a:p>
        </p:txBody>
      </p:sp>
      <p:sp>
        <p:nvSpPr>
          <p:cNvPr id="23" name="Nadpis 10">
            <a:extLst>
              <a:ext uri="{FF2B5EF4-FFF2-40B4-BE49-F238E27FC236}">
                <a16:creationId xmlns:a16="http://schemas.microsoft.com/office/drawing/2014/main" id="{1921FD21-E2FB-4315-9A53-75266EB4F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2825" y="4284518"/>
            <a:ext cx="6493825" cy="7256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27" name="Zástupný text 12">
            <a:extLst>
              <a:ext uri="{FF2B5EF4-FFF2-40B4-BE49-F238E27FC236}">
                <a16:creationId xmlns:a16="http://schemas.microsoft.com/office/drawing/2014/main" id="{D0C8460B-8236-444A-9C3B-E122E6BE88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8849" y="4284518"/>
            <a:ext cx="902525" cy="725634"/>
          </a:xfrm>
        </p:spPr>
        <p:txBody>
          <a:bodyPr/>
          <a:lstStyle>
            <a:lvl1pPr marL="0" indent="0" algn="ctr">
              <a:buNone/>
              <a:defRPr sz="3600">
                <a:solidFill>
                  <a:srgbClr val="3D4E5D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8683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azky velk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1D856B0A-B928-43D5-9EEB-6C4FDC833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6922" y="933450"/>
            <a:ext cx="2961235" cy="5312970"/>
          </a:xfrm>
          <a:prstGeom prst="rect">
            <a:avLst/>
          </a:prstGeom>
        </p:spPr>
      </p:pic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86524C45-062D-47E0-8688-014EE55EA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33450"/>
            <a:ext cx="2961235" cy="5312970"/>
          </a:xfrm>
          <a:prstGeom prst="rect">
            <a:avLst/>
          </a:prstGeom>
        </p:spPr>
      </p:pic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368F0C71-E486-4975-8057-601A3DA54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3844" y="933450"/>
            <a:ext cx="2961235" cy="5312970"/>
          </a:xfrm>
          <a:prstGeom prst="rect">
            <a:avLst/>
          </a:prstGeom>
        </p:spPr>
      </p:pic>
      <p:pic>
        <p:nvPicPr>
          <p:cNvPr id="22" name="Grafický objekt 21">
            <a:extLst>
              <a:ext uri="{FF2B5EF4-FFF2-40B4-BE49-F238E27FC236}">
                <a16:creationId xmlns:a16="http://schemas.microsoft.com/office/drawing/2014/main" id="{8825B76E-DED0-4F21-AAE1-D1EEA2A9E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0765" y="933450"/>
            <a:ext cx="2961235" cy="5312970"/>
          </a:xfrm>
          <a:prstGeom prst="rect">
            <a:avLst/>
          </a:prstGeom>
        </p:spPr>
      </p:pic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11CD6551-D505-45EB-809A-E6AB022CF0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3439" y="0"/>
            <a:ext cx="12308774" cy="93345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E406FF-357E-402B-8B76-7A959E6759D2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05308" y="6246422"/>
            <a:ext cx="677883" cy="475054"/>
          </a:xfrm>
        </p:spPr>
        <p:txBody>
          <a:bodyPr/>
          <a:lstStyle>
            <a:lvl1pPr>
              <a:defRPr sz="24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B520E562-5AB0-45B5-A7CA-ED088A706A4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8E1DAFC7-9B05-4FDF-B1F0-81DFD9A2A56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40475" y="207818"/>
            <a:ext cx="10403774" cy="7256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817FA3E7-4480-49D8-8D0F-0B96529B93E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7949" y="207817"/>
            <a:ext cx="902525" cy="725634"/>
          </a:xfrm>
        </p:spPr>
        <p:txBody>
          <a:bodyPr/>
          <a:lstStyle>
            <a:lvl1pPr marL="0" indent="0" algn="ctr">
              <a:buNone/>
              <a:defRPr sz="3600">
                <a:solidFill>
                  <a:srgbClr val="3D4E5D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01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11FC04-9B62-4ABF-BC80-03703E110F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0552" y="2464079"/>
            <a:ext cx="1040130" cy="1040130"/>
          </a:xfrm>
          <a:prstGeom prst="rect">
            <a:avLst/>
          </a:prstGeom>
        </p:spPr>
      </p:pic>
      <p:pic>
        <p:nvPicPr>
          <p:cNvPr id="24" name="Grafický objekt 23">
            <a:extLst>
              <a:ext uri="{FF2B5EF4-FFF2-40B4-BE49-F238E27FC236}">
                <a16:creationId xmlns:a16="http://schemas.microsoft.com/office/drawing/2014/main" id="{E3C17B3D-48E6-49E8-99E4-2D5E6DAAC7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7474" y="2464079"/>
            <a:ext cx="1040130" cy="1040130"/>
          </a:xfrm>
          <a:prstGeom prst="rect">
            <a:avLst/>
          </a:prstGeom>
        </p:spPr>
      </p:pic>
      <p:pic>
        <p:nvPicPr>
          <p:cNvPr id="25" name="Grafický objekt 24">
            <a:extLst>
              <a:ext uri="{FF2B5EF4-FFF2-40B4-BE49-F238E27FC236}">
                <a16:creationId xmlns:a16="http://schemas.microsoft.com/office/drawing/2014/main" id="{A024F9E8-C5A7-4676-92E3-362A5FE020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14396" y="2464079"/>
            <a:ext cx="1040130" cy="1040130"/>
          </a:xfrm>
          <a:prstGeom prst="rect">
            <a:avLst/>
          </a:prstGeom>
        </p:spPr>
      </p:pic>
      <p:pic>
        <p:nvPicPr>
          <p:cNvPr id="26" name="Grafický objekt 25">
            <a:extLst>
              <a:ext uri="{FF2B5EF4-FFF2-40B4-BE49-F238E27FC236}">
                <a16:creationId xmlns:a16="http://schemas.microsoft.com/office/drawing/2014/main" id="{092D17CD-F854-4871-8CF7-BE2624963E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91317" y="2464079"/>
            <a:ext cx="1040130" cy="1040130"/>
          </a:xfrm>
          <a:prstGeom prst="rect">
            <a:avLst/>
          </a:prstGeom>
        </p:spPr>
      </p:pic>
      <p:sp>
        <p:nvSpPr>
          <p:cNvPr id="28" name="Zástupný text 27">
            <a:extLst>
              <a:ext uri="{FF2B5EF4-FFF2-40B4-BE49-F238E27FC236}">
                <a16:creationId xmlns:a16="http://schemas.microsoft.com/office/drawing/2014/main" id="{C1162AD3-2640-4F8B-8D8A-C95C0385F0A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17627" y="4062774"/>
            <a:ext cx="2125980" cy="14779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Zde vložte text odrážky</a:t>
            </a:r>
          </a:p>
        </p:txBody>
      </p:sp>
      <p:sp>
        <p:nvSpPr>
          <p:cNvPr id="29" name="Zástupný text 27">
            <a:extLst>
              <a:ext uri="{FF2B5EF4-FFF2-40B4-BE49-F238E27FC236}">
                <a16:creationId xmlns:a16="http://schemas.microsoft.com/office/drawing/2014/main" id="{289B4575-23F3-42E9-9A39-F836B77FDE77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494549" y="4062774"/>
            <a:ext cx="2125980" cy="14779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Zde vložte text odrážky</a:t>
            </a:r>
          </a:p>
        </p:txBody>
      </p:sp>
      <p:sp>
        <p:nvSpPr>
          <p:cNvPr id="30" name="Zástupný text 27">
            <a:extLst>
              <a:ext uri="{FF2B5EF4-FFF2-40B4-BE49-F238E27FC236}">
                <a16:creationId xmlns:a16="http://schemas.microsoft.com/office/drawing/2014/main" id="{A1B2FE7D-3269-487B-8F0F-2CAB28FCB6C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571471" y="4062773"/>
            <a:ext cx="2125980" cy="14779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Zde vložte text odrážky</a:t>
            </a:r>
          </a:p>
        </p:txBody>
      </p:sp>
      <p:sp>
        <p:nvSpPr>
          <p:cNvPr id="31" name="Zástupný text 27">
            <a:extLst>
              <a:ext uri="{FF2B5EF4-FFF2-40B4-BE49-F238E27FC236}">
                <a16:creationId xmlns:a16="http://schemas.microsoft.com/office/drawing/2014/main" id="{08D0F803-FB24-4692-8EC3-2176DD8C5B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648392" y="4062772"/>
            <a:ext cx="2125980" cy="14779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Zde vložte text odrážky</a:t>
            </a: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4F864B37-91E8-4EDE-ABFD-05DD21DA34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67652" y="227765"/>
            <a:ext cx="450471" cy="5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azky velk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1D856B0A-B928-43D5-9EEB-6C4FDC833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688" y="933450"/>
            <a:ext cx="3920607" cy="5312970"/>
          </a:xfrm>
          <a:prstGeom prst="rect">
            <a:avLst/>
          </a:prstGeom>
        </p:spPr>
      </p:pic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368F0C71-E486-4975-8057-601A3DA54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4931" y="933450"/>
            <a:ext cx="3920607" cy="5312970"/>
          </a:xfrm>
          <a:prstGeom prst="rect">
            <a:avLst/>
          </a:prstGeom>
        </p:spPr>
      </p:pic>
      <p:pic>
        <p:nvPicPr>
          <p:cNvPr id="22" name="Grafický objekt 21">
            <a:extLst>
              <a:ext uri="{FF2B5EF4-FFF2-40B4-BE49-F238E27FC236}">
                <a16:creationId xmlns:a16="http://schemas.microsoft.com/office/drawing/2014/main" id="{8825B76E-DED0-4F21-AAE1-D1EEA2A9E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1393" y="933450"/>
            <a:ext cx="3920607" cy="5312970"/>
          </a:xfrm>
          <a:prstGeom prst="rect">
            <a:avLst/>
          </a:prstGeom>
        </p:spPr>
      </p:pic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11CD6551-D505-45EB-809A-E6AB022CF0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3439" y="0"/>
            <a:ext cx="12308774" cy="93345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E406FF-357E-402B-8B76-7A959E6759D2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05308" y="6246422"/>
            <a:ext cx="677883" cy="475054"/>
          </a:xfrm>
        </p:spPr>
        <p:txBody>
          <a:bodyPr/>
          <a:lstStyle>
            <a:lvl1pPr>
              <a:defRPr sz="24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B520E562-5AB0-45B5-A7CA-ED088A706A4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8E1DAFC7-9B05-4FDF-B1F0-81DFD9A2A56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40475" y="207818"/>
            <a:ext cx="10403774" cy="7256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817FA3E7-4480-49D8-8D0F-0B96529B93E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7949" y="207817"/>
            <a:ext cx="902525" cy="725634"/>
          </a:xfrm>
        </p:spPr>
        <p:txBody>
          <a:bodyPr/>
          <a:lstStyle>
            <a:lvl1pPr marL="0" indent="0" algn="ctr">
              <a:buNone/>
              <a:defRPr sz="3600">
                <a:solidFill>
                  <a:srgbClr val="3D4E5D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01</a:t>
            </a:r>
          </a:p>
        </p:txBody>
      </p:sp>
      <p:pic>
        <p:nvPicPr>
          <p:cNvPr id="24" name="Grafický objekt 23">
            <a:extLst>
              <a:ext uri="{FF2B5EF4-FFF2-40B4-BE49-F238E27FC236}">
                <a16:creationId xmlns:a16="http://schemas.microsoft.com/office/drawing/2014/main" id="{E3C17B3D-48E6-49E8-99E4-2D5E6DAAC7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6660" y="2464079"/>
            <a:ext cx="1040130" cy="1040130"/>
          </a:xfrm>
          <a:prstGeom prst="rect">
            <a:avLst/>
          </a:prstGeom>
        </p:spPr>
      </p:pic>
      <p:pic>
        <p:nvPicPr>
          <p:cNvPr id="25" name="Grafický objekt 24">
            <a:extLst>
              <a:ext uri="{FF2B5EF4-FFF2-40B4-BE49-F238E27FC236}">
                <a16:creationId xmlns:a16="http://schemas.microsoft.com/office/drawing/2014/main" id="{A024F9E8-C5A7-4676-92E3-362A5FE020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75935" y="2464079"/>
            <a:ext cx="1040130" cy="1040130"/>
          </a:xfrm>
          <a:prstGeom prst="rect">
            <a:avLst/>
          </a:prstGeom>
        </p:spPr>
      </p:pic>
      <p:pic>
        <p:nvPicPr>
          <p:cNvPr id="26" name="Grafický objekt 25">
            <a:extLst>
              <a:ext uri="{FF2B5EF4-FFF2-40B4-BE49-F238E27FC236}">
                <a16:creationId xmlns:a16="http://schemas.microsoft.com/office/drawing/2014/main" id="{092D17CD-F854-4871-8CF7-BE2624963E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25210" y="2464079"/>
            <a:ext cx="1040130" cy="1040130"/>
          </a:xfrm>
          <a:prstGeom prst="rect">
            <a:avLst/>
          </a:prstGeom>
        </p:spPr>
      </p:pic>
      <p:sp>
        <p:nvSpPr>
          <p:cNvPr id="29" name="Zástupný text 27">
            <a:extLst>
              <a:ext uri="{FF2B5EF4-FFF2-40B4-BE49-F238E27FC236}">
                <a16:creationId xmlns:a16="http://schemas.microsoft.com/office/drawing/2014/main" id="{289B4575-23F3-42E9-9A39-F836B77FDE77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83735" y="4062774"/>
            <a:ext cx="2125980" cy="14779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Zde vložte text odrážky</a:t>
            </a:r>
          </a:p>
        </p:txBody>
      </p:sp>
      <p:sp>
        <p:nvSpPr>
          <p:cNvPr id="30" name="Zástupný text 27">
            <a:extLst>
              <a:ext uri="{FF2B5EF4-FFF2-40B4-BE49-F238E27FC236}">
                <a16:creationId xmlns:a16="http://schemas.microsoft.com/office/drawing/2014/main" id="{A1B2FE7D-3269-487B-8F0F-2CAB28FCB6C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33010" y="4062773"/>
            <a:ext cx="2125980" cy="14779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Zde vložte text odrážky</a:t>
            </a:r>
          </a:p>
        </p:txBody>
      </p:sp>
      <p:sp>
        <p:nvSpPr>
          <p:cNvPr id="31" name="Zástupný text 27">
            <a:extLst>
              <a:ext uri="{FF2B5EF4-FFF2-40B4-BE49-F238E27FC236}">
                <a16:creationId xmlns:a16="http://schemas.microsoft.com/office/drawing/2014/main" id="{08D0F803-FB24-4692-8EC3-2176DD8C5B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182285" y="4062772"/>
            <a:ext cx="2125980" cy="14779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Zde vložte text odrážky</a:t>
            </a:r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EB96004F-D321-417C-8919-6C75BB3D8D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67652" y="227765"/>
            <a:ext cx="450471" cy="5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5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azk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1D856B0A-B928-43D5-9EEB-6C4FDC833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6922" y="933450"/>
            <a:ext cx="2961235" cy="5312970"/>
          </a:xfrm>
          <a:prstGeom prst="rect">
            <a:avLst/>
          </a:prstGeom>
        </p:spPr>
      </p:pic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86524C45-062D-47E0-8688-014EE55EA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33450"/>
            <a:ext cx="2961235" cy="5312970"/>
          </a:xfrm>
          <a:prstGeom prst="rect">
            <a:avLst/>
          </a:prstGeom>
        </p:spPr>
      </p:pic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368F0C71-E486-4975-8057-601A3DA54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3844" y="933450"/>
            <a:ext cx="2961235" cy="5312970"/>
          </a:xfrm>
          <a:prstGeom prst="rect">
            <a:avLst/>
          </a:prstGeom>
        </p:spPr>
      </p:pic>
      <p:pic>
        <p:nvPicPr>
          <p:cNvPr id="22" name="Grafický objekt 21">
            <a:extLst>
              <a:ext uri="{FF2B5EF4-FFF2-40B4-BE49-F238E27FC236}">
                <a16:creationId xmlns:a16="http://schemas.microsoft.com/office/drawing/2014/main" id="{8825B76E-DED0-4F21-AAE1-D1EEA2A9E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0765" y="933450"/>
            <a:ext cx="2961235" cy="5312970"/>
          </a:xfrm>
          <a:prstGeom prst="rect">
            <a:avLst/>
          </a:prstGeom>
        </p:spPr>
      </p:pic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11CD6551-D505-45EB-809A-E6AB022CF0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3439" y="0"/>
            <a:ext cx="12308774" cy="93345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E406FF-357E-402B-8B76-7A959E6759D2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05308" y="6246422"/>
            <a:ext cx="677883" cy="475054"/>
          </a:xfrm>
        </p:spPr>
        <p:txBody>
          <a:bodyPr/>
          <a:lstStyle>
            <a:lvl1pPr>
              <a:defRPr sz="24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B520E562-5AB0-45B5-A7CA-ED088A706A4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8E1DAFC7-9B05-4FDF-B1F0-81DFD9A2A56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40475" y="207818"/>
            <a:ext cx="10403774" cy="7256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817FA3E7-4480-49D8-8D0F-0B96529B93E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7949" y="207817"/>
            <a:ext cx="902525" cy="725634"/>
          </a:xfrm>
        </p:spPr>
        <p:txBody>
          <a:bodyPr/>
          <a:lstStyle>
            <a:lvl1pPr marL="0" indent="0" algn="ctr">
              <a:buNone/>
              <a:defRPr sz="3600">
                <a:solidFill>
                  <a:srgbClr val="3D4E5D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01</a:t>
            </a:r>
          </a:p>
        </p:txBody>
      </p:sp>
      <p:sp>
        <p:nvSpPr>
          <p:cNvPr id="23" name="Zástupný text 2">
            <a:extLst>
              <a:ext uri="{FF2B5EF4-FFF2-40B4-BE49-F238E27FC236}">
                <a16:creationId xmlns:a16="http://schemas.microsoft.com/office/drawing/2014/main" id="{CD590D98-24E1-4DD2-A5D9-B2F871444E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900" y="3429000"/>
            <a:ext cx="2156460" cy="48768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rgbClr val="0D2234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cs-CZ" dirty="0"/>
              <a:t>Nadpis odrážky</a:t>
            </a:r>
          </a:p>
        </p:txBody>
      </p:sp>
      <p:sp>
        <p:nvSpPr>
          <p:cNvPr id="27" name="Zástupný text 2">
            <a:extLst>
              <a:ext uri="{FF2B5EF4-FFF2-40B4-BE49-F238E27FC236}">
                <a16:creationId xmlns:a16="http://schemas.microsoft.com/office/drawing/2014/main" id="{CD9AB491-2263-4ECE-96BE-E90C495097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2930" y="4035656"/>
            <a:ext cx="2384400" cy="2133596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. </a:t>
            </a:r>
          </a:p>
        </p:txBody>
      </p:sp>
      <p:sp>
        <p:nvSpPr>
          <p:cNvPr id="32" name="Zástupný text 2">
            <a:extLst>
              <a:ext uri="{FF2B5EF4-FFF2-40B4-BE49-F238E27FC236}">
                <a16:creationId xmlns:a16="http://schemas.microsoft.com/office/drawing/2014/main" id="{3FD21E1B-BB13-4BE7-84BA-A6CB1B12DF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65338" y="4035656"/>
            <a:ext cx="2384400" cy="2133596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. </a:t>
            </a:r>
          </a:p>
        </p:txBody>
      </p:sp>
      <p:sp>
        <p:nvSpPr>
          <p:cNvPr id="33" name="Zástupný text 2">
            <a:extLst>
              <a:ext uri="{FF2B5EF4-FFF2-40B4-BE49-F238E27FC236}">
                <a16:creationId xmlns:a16="http://schemas.microsoft.com/office/drawing/2014/main" id="{B8FAACD1-A7F3-4A22-BA40-5DEC4B8092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57789" y="4035656"/>
            <a:ext cx="2384400" cy="2133596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. </a:t>
            </a:r>
          </a:p>
        </p:txBody>
      </p:sp>
      <p:sp>
        <p:nvSpPr>
          <p:cNvPr id="34" name="Zástupný text 2">
            <a:extLst>
              <a:ext uri="{FF2B5EF4-FFF2-40B4-BE49-F238E27FC236}">
                <a16:creationId xmlns:a16="http://schemas.microsoft.com/office/drawing/2014/main" id="{035BB71C-E356-49FA-9050-4B4E2CB0DB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19182" y="4035656"/>
            <a:ext cx="2384400" cy="2133596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. </a:t>
            </a:r>
          </a:p>
        </p:txBody>
      </p:sp>
      <p:sp>
        <p:nvSpPr>
          <p:cNvPr id="35" name="Zástupný text 2">
            <a:extLst>
              <a:ext uri="{FF2B5EF4-FFF2-40B4-BE49-F238E27FC236}">
                <a16:creationId xmlns:a16="http://schemas.microsoft.com/office/drawing/2014/main" id="{7656E8DF-1C54-4B61-89DC-A4890BDE26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9308" y="3429000"/>
            <a:ext cx="2156460" cy="48768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rgbClr val="0D2234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cs-CZ" dirty="0"/>
              <a:t>Nadpis odrážky</a:t>
            </a:r>
          </a:p>
        </p:txBody>
      </p: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2EB9B6E1-B6AD-4459-8025-02D59397EC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6231" y="3429000"/>
            <a:ext cx="2156460" cy="48768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rgbClr val="0D2234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cs-CZ" dirty="0"/>
              <a:t>Nadpis odrážky</a:t>
            </a:r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AA26F0B8-2876-4B09-ABBB-610A024DDB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8640" y="3429000"/>
            <a:ext cx="2156460" cy="48768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rgbClr val="0D2234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cs-CZ" dirty="0"/>
              <a:t>Nadpis odrážky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7A3E7126-319A-4F0C-BA75-5EE82145D21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2286" y="2256312"/>
            <a:ext cx="1045688" cy="10456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cs-CZ" dirty="0"/>
              <a:t>Kliknutím vložte ikonu</a:t>
            </a:r>
          </a:p>
        </p:txBody>
      </p:sp>
      <p:sp>
        <p:nvSpPr>
          <p:cNvPr id="24" name="Zástupný symbol obrázku 7">
            <a:extLst>
              <a:ext uri="{FF2B5EF4-FFF2-40B4-BE49-F238E27FC236}">
                <a16:creationId xmlns:a16="http://schemas.microsoft.com/office/drawing/2014/main" id="{CB347515-113B-4BA4-852F-1957B466D6E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034694" y="2256312"/>
            <a:ext cx="1045688" cy="10456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cs-CZ" dirty="0"/>
              <a:t>Kliknutím vložte ikonu</a:t>
            </a:r>
          </a:p>
        </p:txBody>
      </p:sp>
      <p:sp>
        <p:nvSpPr>
          <p:cNvPr id="25" name="Zástupný symbol obrázku 7">
            <a:extLst>
              <a:ext uri="{FF2B5EF4-FFF2-40B4-BE49-F238E27FC236}">
                <a16:creationId xmlns:a16="http://schemas.microsoft.com/office/drawing/2014/main" id="{63791FBE-E6A5-42FC-BABF-DF47D1E64D3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111617" y="2256312"/>
            <a:ext cx="1045688" cy="10456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cs-CZ" dirty="0"/>
              <a:t>Kliknutím vložte ikonu</a:t>
            </a:r>
          </a:p>
        </p:txBody>
      </p:sp>
      <p:sp>
        <p:nvSpPr>
          <p:cNvPr id="26" name="Zástupný symbol obrázku 7">
            <a:extLst>
              <a:ext uri="{FF2B5EF4-FFF2-40B4-BE49-F238E27FC236}">
                <a16:creationId xmlns:a16="http://schemas.microsoft.com/office/drawing/2014/main" id="{E3A1DFE7-AC87-4238-934C-8F4A3B631D1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194026" y="2256312"/>
            <a:ext cx="1045688" cy="104568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cs-CZ" dirty="0"/>
              <a:t>Kliknutím vložte ikonu</a:t>
            </a:r>
          </a:p>
        </p:txBody>
      </p:sp>
      <p:pic>
        <p:nvPicPr>
          <p:cNvPr id="29" name="Grafický objekt 28">
            <a:extLst>
              <a:ext uri="{FF2B5EF4-FFF2-40B4-BE49-F238E27FC236}">
                <a16:creationId xmlns:a16="http://schemas.microsoft.com/office/drawing/2014/main" id="{05051665-F112-4652-BF62-80EBD95BA0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7652" y="227765"/>
            <a:ext cx="450471" cy="5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11CD6551-D505-45EB-809A-E6AB022CF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439" y="0"/>
            <a:ext cx="12308774" cy="93345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E406FF-357E-402B-8B76-7A959E67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5308" y="6246422"/>
            <a:ext cx="677883" cy="475054"/>
          </a:xfrm>
        </p:spPr>
        <p:txBody>
          <a:bodyPr/>
          <a:lstStyle>
            <a:lvl1pPr>
              <a:defRPr sz="24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B520E562-5AB0-45B5-A7CA-ED088A706A4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8E1DAFC7-9B05-4FDF-B1F0-81DFD9A2A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0475" y="207818"/>
            <a:ext cx="10403774" cy="7256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817FA3E7-4480-49D8-8D0F-0B96529B93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949" y="207817"/>
            <a:ext cx="902525" cy="725634"/>
          </a:xfrm>
        </p:spPr>
        <p:txBody>
          <a:bodyPr/>
          <a:lstStyle>
            <a:lvl1pPr marL="0" indent="0" algn="ctr">
              <a:buNone/>
              <a:defRPr sz="3600">
                <a:solidFill>
                  <a:srgbClr val="3D4E5D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01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3B6396-0449-49EE-8F1F-A94920BFF5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1715" y="1607820"/>
            <a:ext cx="2825750" cy="48768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0D2234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cs-CZ" dirty="0"/>
              <a:t>Nadpis sekce</a:t>
            </a:r>
          </a:p>
        </p:txBody>
      </p:sp>
      <p:sp>
        <p:nvSpPr>
          <p:cNvPr id="27" name="Zástupný text 2">
            <a:extLst>
              <a:ext uri="{FF2B5EF4-FFF2-40B4-BE49-F238E27FC236}">
                <a16:creationId xmlns:a16="http://schemas.microsoft.com/office/drawing/2014/main" id="{354A2D10-226F-411C-A20C-484BCB5DD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1715" y="2103120"/>
            <a:ext cx="2825750" cy="16154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endParaRPr lang="cs-CZ" dirty="0"/>
          </a:p>
        </p:txBody>
      </p:sp>
      <p:sp>
        <p:nvSpPr>
          <p:cNvPr id="32" name="Zástupný text 2">
            <a:extLst>
              <a:ext uri="{FF2B5EF4-FFF2-40B4-BE49-F238E27FC236}">
                <a16:creationId xmlns:a16="http://schemas.microsoft.com/office/drawing/2014/main" id="{9B9E5761-1FEA-4FB5-A8B3-53D0C53FDB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3095" y="1607820"/>
            <a:ext cx="2825750" cy="48768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0D2234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cs-CZ" dirty="0"/>
              <a:t>Nadpis sekce</a:t>
            </a:r>
          </a:p>
        </p:txBody>
      </p:sp>
      <p:sp>
        <p:nvSpPr>
          <p:cNvPr id="33" name="Zástupný text 2">
            <a:extLst>
              <a:ext uri="{FF2B5EF4-FFF2-40B4-BE49-F238E27FC236}">
                <a16:creationId xmlns:a16="http://schemas.microsoft.com/office/drawing/2014/main" id="{66911B07-D6ED-4336-8BD5-FC3B420F19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43095" y="2103120"/>
            <a:ext cx="2825750" cy="16154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endParaRPr lang="cs-CZ" dirty="0"/>
          </a:p>
        </p:txBody>
      </p:sp>
      <p:sp>
        <p:nvSpPr>
          <p:cNvPr id="34" name="Zástupný text 2">
            <a:extLst>
              <a:ext uri="{FF2B5EF4-FFF2-40B4-BE49-F238E27FC236}">
                <a16:creationId xmlns:a16="http://schemas.microsoft.com/office/drawing/2014/main" id="{ED02913F-040A-4DB5-B24B-4E4DEC1446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4475" y="1607820"/>
            <a:ext cx="2825750" cy="48768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0D2234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cs-CZ" dirty="0"/>
              <a:t>Nadpis sekce</a:t>
            </a:r>
          </a:p>
        </p:txBody>
      </p:sp>
      <p:sp>
        <p:nvSpPr>
          <p:cNvPr id="35" name="Zástupný text 2">
            <a:extLst>
              <a:ext uri="{FF2B5EF4-FFF2-40B4-BE49-F238E27FC236}">
                <a16:creationId xmlns:a16="http://schemas.microsoft.com/office/drawing/2014/main" id="{2BCF3972-3CD9-4E37-8C27-EECC651DBC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64475" y="2103120"/>
            <a:ext cx="2825750" cy="16154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endParaRPr lang="cs-CZ" dirty="0"/>
          </a:p>
        </p:txBody>
      </p: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89BF3B2C-2309-4E54-81E4-5B28AF2077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1715" y="4000501"/>
            <a:ext cx="2825750" cy="48768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0D2234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cs-CZ" dirty="0"/>
              <a:t>Nadpis sekce</a:t>
            </a:r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4A84500F-371A-4275-837F-7CE149E86A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21715" y="4495801"/>
            <a:ext cx="2825750" cy="16154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endParaRPr lang="cs-CZ" dirty="0"/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383F8FAF-10B0-4D93-846C-A09330881C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3095" y="4000501"/>
            <a:ext cx="2825750" cy="48768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0D2234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cs-CZ" dirty="0"/>
              <a:t>Nadpis sekce</a:t>
            </a:r>
          </a:p>
        </p:txBody>
      </p:sp>
      <p:sp>
        <p:nvSpPr>
          <p:cNvPr id="39" name="Zástupný text 2">
            <a:extLst>
              <a:ext uri="{FF2B5EF4-FFF2-40B4-BE49-F238E27FC236}">
                <a16:creationId xmlns:a16="http://schemas.microsoft.com/office/drawing/2014/main" id="{9816801A-912E-4546-A562-F43BEDB571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3095" y="4495801"/>
            <a:ext cx="2825750" cy="16154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endParaRPr lang="cs-CZ" dirty="0"/>
          </a:p>
        </p:txBody>
      </p:sp>
      <p:sp>
        <p:nvSpPr>
          <p:cNvPr id="40" name="Zástupný text 2">
            <a:extLst>
              <a:ext uri="{FF2B5EF4-FFF2-40B4-BE49-F238E27FC236}">
                <a16:creationId xmlns:a16="http://schemas.microsoft.com/office/drawing/2014/main" id="{5F20DC82-C4C9-4B7F-82DE-1CFC09B545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64475" y="4000501"/>
            <a:ext cx="2825750" cy="48768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0D2234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cs-CZ" dirty="0"/>
              <a:t>Nadpis sekce</a:t>
            </a:r>
          </a:p>
        </p:txBody>
      </p:sp>
      <p:sp>
        <p:nvSpPr>
          <p:cNvPr id="41" name="Zástupný text 2">
            <a:extLst>
              <a:ext uri="{FF2B5EF4-FFF2-40B4-BE49-F238E27FC236}">
                <a16:creationId xmlns:a16="http://schemas.microsoft.com/office/drawing/2014/main" id="{75C6C467-423E-4A23-BED4-8346AE1277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64475" y="4495801"/>
            <a:ext cx="2825750" cy="16154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endParaRPr lang="cs-CZ" dirty="0"/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5B407643-BC03-4448-A0D9-EDC7FF7E97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7652" y="227765"/>
            <a:ext cx="450471" cy="5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3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11CD6551-D505-45EB-809A-E6AB022CF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439" y="0"/>
            <a:ext cx="12308774" cy="93345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E406FF-357E-402B-8B76-7A959E67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5308" y="6246422"/>
            <a:ext cx="677883" cy="475054"/>
          </a:xfrm>
        </p:spPr>
        <p:txBody>
          <a:bodyPr/>
          <a:lstStyle>
            <a:lvl1pPr>
              <a:defRPr sz="24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B520E562-5AB0-45B5-A7CA-ED088A706A4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8E1DAFC7-9B05-4FDF-B1F0-81DFD9A2A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0475" y="207818"/>
            <a:ext cx="10403774" cy="7256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817FA3E7-4480-49D8-8D0F-0B96529B93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949" y="207817"/>
            <a:ext cx="902525" cy="725634"/>
          </a:xfrm>
        </p:spPr>
        <p:txBody>
          <a:bodyPr/>
          <a:lstStyle>
            <a:lvl1pPr marL="0" indent="0" algn="ctr">
              <a:buNone/>
              <a:defRPr sz="3600">
                <a:solidFill>
                  <a:srgbClr val="3D4E5D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01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5B99D8DC-F409-4CF1-A2A2-B8C6E5B1EE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0684" y="3108963"/>
            <a:ext cx="2612216" cy="3137460"/>
          </a:xfrm>
          <a:prstGeom prst="rect">
            <a:avLst/>
          </a:prstGeom>
        </p:spPr>
      </p:pic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1C54D6C1-6EA2-4CAE-A560-1AB0309303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40622" y="1077365"/>
            <a:ext cx="2612216" cy="192959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cs-CZ" dirty="0"/>
              <a:t>Kliknutím vložte fotku osoby</a:t>
            </a:r>
          </a:p>
        </p:txBody>
      </p:sp>
      <p:sp>
        <p:nvSpPr>
          <p:cNvPr id="25" name="Zástupný text 2">
            <a:extLst>
              <a:ext uri="{FF2B5EF4-FFF2-40B4-BE49-F238E27FC236}">
                <a16:creationId xmlns:a16="http://schemas.microsoft.com/office/drawing/2014/main" id="{DDE59328-255C-44FB-876E-678F8998BC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68500" y="3192784"/>
            <a:ext cx="2156460" cy="48768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rgbClr val="0D2234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28" name="Zástupný text 2">
            <a:extLst>
              <a:ext uri="{FF2B5EF4-FFF2-40B4-BE49-F238E27FC236}">
                <a16:creationId xmlns:a16="http://schemas.microsoft.com/office/drawing/2014/main" id="{2D4F9078-6365-4687-B439-8044C492B9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68500" y="3726188"/>
            <a:ext cx="2156460" cy="48768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PRACOVNÍ POZICE</a:t>
            </a:r>
          </a:p>
        </p:txBody>
      </p:sp>
      <p:sp>
        <p:nvSpPr>
          <p:cNvPr id="29" name="Zástupný text 2">
            <a:extLst>
              <a:ext uri="{FF2B5EF4-FFF2-40B4-BE49-F238E27FC236}">
                <a16:creationId xmlns:a16="http://schemas.microsoft.com/office/drawing/2014/main" id="{EE2AA695-B6A1-4DA8-A965-7B59B3E43C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54530" y="4396744"/>
            <a:ext cx="2384400" cy="2133596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220A8217-F9FA-4D41-A067-665AF3F0D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3164" y="3108963"/>
            <a:ext cx="2612216" cy="3137460"/>
          </a:xfrm>
          <a:prstGeom prst="rect">
            <a:avLst/>
          </a:prstGeom>
        </p:spPr>
      </p:pic>
      <p:sp>
        <p:nvSpPr>
          <p:cNvPr id="31" name="Zástupný symbol obrázku 3">
            <a:extLst>
              <a:ext uri="{FF2B5EF4-FFF2-40B4-BE49-F238E27FC236}">
                <a16:creationId xmlns:a16="http://schemas.microsoft.com/office/drawing/2014/main" id="{AF449068-5322-44EF-9DE9-339FBE72AE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03102" y="1077365"/>
            <a:ext cx="2612216" cy="192959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cs-CZ" dirty="0"/>
              <a:t>Kliknutím vložte fotku osoby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AB5BEA68-DE6F-4C5B-87F5-D210270C83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30980" y="3192784"/>
            <a:ext cx="2156460" cy="48768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rgbClr val="0D2234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43" name="Zástupný text 2">
            <a:extLst>
              <a:ext uri="{FF2B5EF4-FFF2-40B4-BE49-F238E27FC236}">
                <a16:creationId xmlns:a16="http://schemas.microsoft.com/office/drawing/2014/main" id="{FC236D3E-BBE0-475B-A8DA-E0D702279A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30980" y="3726188"/>
            <a:ext cx="2156460" cy="48768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PRACOVNÍ POZICE</a:t>
            </a:r>
          </a:p>
        </p:txBody>
      </p:sp>
      <p:sp>
        <p:nvSpPr>
          <p:cNvPr id="44" name="Zástupný text 2">
            <a:extLst>
              <a:ext uri="{FF2B5EF4-FFF2-40B4-BE49-F238E27FC236}">
                <a16:creationId xmlns:a16="http://schemas.microsoft.com/office/drawing/2014/main" id="{52B51550-4CDE-4DC8-917D-5185928D5F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17010" y="4396744"/>
            <a:ext cx="2384400" cy="2133596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pic>
        <p:nvPicPr>
          <p:cNvPr id="45" name="Grafický objekt 44">
            <a:extLst>
              <a:ext uri="{FF2B5EF4-FFF2-40B4-BE49-F238E27FC236}">
                <a16:creationId xmlns:a16="http://schemas.microsoft.com/office/drawing/2014/main" id="{AB7B286C-D540-4DB6-9F5E-B35DACC5EE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9552" y="3108963"/>
            <a:ext cx="2612216" cy="3137460"/>
          </a:xfrm>
          <a:prstGeom prst="rect">
            <a:avLst/>
          </a:prstGeom>
        </p:spPr>
      </p:pic>
      <p:sp>
        <p:nvSpPr>
          <p:cNvPr id="46" name="Zástupný symbol obrázku 3">
            <a:extLst>
              <a:ext uri="{FF2B5EF4-FFF2-40B4-BE49-F238E27FC236}">
                <a16:creationId xmlns:a16="http://schemas.microsoft.com/office/drawing/2014/main" id="{EF3FE863-EED7-4F0C-B896-AE69AE0A156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9490" y="1077365"/>
            <a:ext cx="2612216" cy="192959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cs-CZ" dirty="0"/>
              <a:t>Kliknutím vložte fotku osoby</a:t>
            </a:r>
          </a:p>
        </p:txBody>
      </p:sp>
      <p:sp>
        <p:nvSpPr>
          <p:cNvPr id="47" name="Zástupný text 2">
            <a:extLst>
              <a:ext uri="{FF2B5EF4-FFF2-40B4-BE49-F238E27FC236}">
                <a16:creationId xmlns:a16="http://schemas.microsoft.com/office/drawing/2014/main" id="{5857B845-5165-4F81-8E1C-F6E27FDF873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07368" y="3192784"/>
            <a:ext cx="2156460" cy="48768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rgbClr val="0D2234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48" name="Zástupný text 2">
            <a:extLst>
              <a:ext uri="{FF2B5EF4-FFF2-40B4-BE49-F238E27FC236}">
                <a16:creationId xmlns:a16="http://schemas.microsoft.com/office/drawing/2014/main" id="{6548EACC-D76F-4FB9-A707-D60073E991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7368" y="3726188"/>
            <a:ext cx="2156460" cy="48768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PRACOVNÍ POZICE</a:t>
            </a:r>
          </a:p>
        </p:txBody>
      </p:sp>
      <p:sp>
        <p:nvSpPr>
          <p:cNvPr id="49" name="Zástupný text 2">
            <a:extLst>
              <a:ext uri="{FF2B5EF4-FFF2-40B4-BE49-F238E27FC236}">
                <a16:creationId xmlns:a16="http://schemas.microsoft.com/office/drawing/2014/main" id="{E16B77E7-731C-4F7D-9FEB-DEE049F494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93398" y="4396744"/>
            <a:ext cx="2384400" cy="2133596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nonummy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pic>
        <p:nvPicPr>
          <p:cNvPr id="22" name="Grafický objekt 21">
            <a:extLst>
              <a:ext uri="{FF2B5EF4-FFF2-40B4-BE49-F238E27FC236}">
                <a16:creationId xmlns:a16="http://schemas.microsoft.com/office/drawing/2014/main" id="{1827EFAB-1EAD-4FFA-BBDD-467E96C0AC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7652" y="227765"/>
            <a:ext cx="450471" cy="5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9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razky 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11CD6551-D505-45EB-809A-E6AB022CF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439" y="0"/>
            <a:ext cx="12308774" cy="93345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E406FF-357E-402B-8B76-7A959E67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5308" y="6246422"/>
            <a:ext cx="677883" cy="475054"/>
          </a:xfrm>
        </p:spPr>
        <p:txBody>
          <a:bodyPr/>
          <a:lstStyle>
            <a:lvl1pPr>
              <a:defRPr sz="24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B520E562-5AB0-45B5-A7CA-ED088A706A4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8E1DAFC7-9B05-4FDF-B1F0-81DFD9A2A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0475" y="207818"/>
            <a:ext cx="10403774" cy="7256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817FA3E7-4480-49D8-8D0F-0B96529B93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949" y="207817"/>
            <a:ext cx="902525" cy="725634"/>
          </a:xfrm>
        </p:spPr>
        <p:txBody>
          <a:bodyPr/>
          <a:lstStyle>
            <a:lvl1pPr marL="0" indent="0" algn="ctr">
              <a:buNone/>
              <a:defRPr sz="3600">
                <a:solidFill>
                  <a:srgbClr val="3D4E5D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01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70B2DD-41BF-46CF-8ABD-6C8E5ABD2C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5500" y="1744592"/>
            <a:ext cx="8999538" cy="72563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rgbClr val="0D2234"/>
                </a:solidFill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64BA4CF3-096E-4A13-AE1D-99B5E207CA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95500" y="2639358"/>
            <a:ext cx="8999538" cy="72563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rgbClr val="0D2234"/>
                </a:solidFill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47706610-E059-464D-BFD0-ECB8E98007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95500" y="3519728"/>
            <a:ext cx="8999538" cy="72563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rgbClr val="0D2234"/>
                </a:solidFill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sp>
        <p:nvSpPr>
          <p:cNvPr id="39" name="Zástupný text 2">
            <a:extLst>
              <a:ext uri="{FF2B5EF4-FFF2-40B4-BE49-F238E27FC236}">
                <a16:creationId xmlns:a16="http://schemas.microsoft.com/office/drawing/2014/main" id="{3C3F2C40-0717-4D72-91D0-DF539E4AB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95500" y="4452914"/>
            <a:ext cx="8999538" cy="72563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rgbClr val="0D2234"/>
                </a:solidFill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sp>
        <p:nvSpPr>
          <p:cNvPr id="40" name="Zástupný text 2">
            <a:extLst>
              <a:ext uri="{FF2B5EF4-FFF2-40B4-BE49-F238E27FC236}">
                <a16:creationId xmlns:a16="http://schemas.microsoft.com/office/drawing/2014/main" id="{E427D7DC-B1BF-47A6-8FE6-6C0D57F188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1850" y="5352315"/>
            <a:ext cx="8999538" cy="72563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rgbClr val="0D2234"/>
                </a:solidFill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8457B4F8-A6BE-4A73-B4B1-ED189B225E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7652" y="227765"/>
            <a:ext cx="450471" cy="5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2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11CD6551-D505-45EB-809A-E6AB022CF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439" y="0"/>
            <a:ext cx="12308774" cy="93345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E406FF-357E-402B-8B76-7A959E67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5308" y="6246422"/>
            <a:ext cx="677883" cy="475054"/>
          </a:xfrm>
        </p:spPr>
        <p:txBody>
          <a:bodyPr/>
          <a:lstStyle>
            <a:lvl1pPr>
              <a:defRPr sz="24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B520E562-5AB0-45B5-A7CA-ED088A706A4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8E1DAFC7-9B05-4FDF-B1F0-81DFD9A2A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0475" y="207818"/>
            <a:ext cx="10403774" cy="7256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817FA3E7-4480-49D8-8D0F-0B96529B93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949" y="207817"/>
            <a:ext cx="902525" cy="725634"/>
          </a:xfrm>
        </p:spPr>
        <p:txBody>
          <a:bodyPr/>
          <a:lstStyle>
            <a:lvl1pPr marL="0" indent="0" algn="ctr">
              <a:buNone/>
              <a:defRPr sz="3600">
                <a:solidFill>
                  <a:srgbClr val="3D4E5D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cs-CZ" dirty="0"/>
              <a:t>01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70B2DD-41BF-46CF-8ABD-6C8E5ABD2C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0474" y="1226820"/>
            <a:ext cx="9397364" cy="5303520"/>
          </a:xfrm>
        </p:spPr>
        <p:txBody>
          <a:bodyPr anchor="ctr">
            <a:noAutofit/>
          </a:bodyPr>
          <a:lstStyle>
            <a:lvl1pPr marL="285750" indent="-285750">
              <a:buFontTx/>
              <a:buBlip>
                <a:blip r:embed="rId4"/>
              </a:buBlip>
              <a:defRPr sz="2000">
                <a:solidFill>
                  <a:srgbClr val="869099"/>
                </a:solidFill>
              </a:defRPr>
            </a:lvl1pPr>
          </a:lstStyle>
          <a:p>
            <a:pPr lvl="0"/>
            <a:r>
              <a:rPr lang="cs-CZ" dirty="0"/>
              <a:t>Česká investiční společnost založená v roce 2007</a:t>
            </a:r>
          </a:p>
          <a:p>
            <a:pPr lvl="0"/>
            <a:r>
              <a:rPr lang="cs-CZ" dirty="0"/>
              <a:t>Největší správce fondů kvalifikovaných investorů v České republice - vyšší AUM než mezinárodní bankovní skupiny</a:t>
            </a:r>
          </a:p>
          <a:p>
            <a:pPr lvl="0"/>
            <a:r>
              <a:rPr lang="cs-CZ" dirty="0"/>
              <a:t>Leader v inovativních řešeních fondových struktur - první fond na umění a průmyslové technologie</a:t>
            </a:r>
          </a:p>
          <a:p>
            <a:pPr lvl="0"/>
            <a:r>
              <a:rPr lang="cs-CZ" dirty="0"/>
              <a:t>Nejrychleji rostoucí investiční společnost v České republice – market </a:t>
            </a:r>
            <a:r>
              <a:rPr lang="cs-CZ" dirty="0" err="1"/>
              <a:t>share</a:t>
            </a:r>
            <a:r>
              <a:rPr lang="cs-CZ" dirty="0"/>
              <a:t> nových fondů 36 % v roce 2018</a:t>
            </a:r>
          </a:p>
          <a:p>
            <a:pPr lvl="0"/>
            <a:r>
              <a:rPr lang="cs-CZ" dirty="0"/>
              <a:t>Zkušený tým lidí s dlouholetou praxí v sektoru finančních institucí</a:t>
            </a:r>
          </a:p>
          <a:p>
            <a:pPr lvl="0"/>
            <a:r>
              <a:rPr lang="cs-CZ" dirty="0"/>
              <a:t>Investiční společnost regulovaná a kontrolovaná Českou národní bankou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1A2BF8C-43B2-4573-ACE6-2EB3A41731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67652" y="227765"/>
            <a:ext cx="450471" cy="5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83E3F5-07B4-4C27-85FB-09DF73DF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D1EAD1-FA95-4A9D-BAF7-E17945F7C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29513-6285-41B1-B9BC-4E77765B9F53}" type="datetimeFigureOut">
              <a:rPr lang="cs-CZ" smtClean="0"/>
              <a:t>18.11.2023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714571-808F-4EFF-83E3-35616DEC3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2B775F-6DB3-4C33-92B9-6CCC3D984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E562-5AB0-45B5-A7CA-ED088A706A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60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2" r:id="rId3"/>
    <p:sldLayoutId id="2147483662" r:id="rId4"/>
    <p:sldLayoutId id="2147483656" r:id="rId5"/>
    <p:sldLayoutId id="2147483650" r:id="rId6"/>
    <p:sldLayoutId id="2147483651" r:id="rId7"/>
    <p:sldLayoutId id="2147483659" r:id="rId8"/>
    <p:sldLayoutId id="2147483654" r:id="rId9"/>
    <p:sldLayoutId id="2147483661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3"/>
        </a:buBlip>
        <a:defRPr sz="2800" kern="1200">
          <a:solidFill>
            <a:srgbClr val="869099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3"/>
        </a:buBlip>
        <a:defRPr sz="2400" kern="1200">
          <a:solidFill>
            <a:srgbClr val="869099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3"/>
        </a:buBlip>
        <a:defRPr sz="2000" kern="1200">
          <a:solidFill>
            <a:srgbClr val="869099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3"/>
        </a:buBlip>
        <a:defRPr sz="1800" kern="1200">
          <a:solidFill>
            <a:srgbClr val="869099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3"/>
        </a:buBlip>
        <a:defRPr sz="1800" kern="1200">
          <a:solidFill>
            <a:srgbClr val="869099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cssz.cz/duchodova-kalkulacka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6D5D3F7-7CBE-4A92-B90A-1EAC7A7E95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ČESKÝ DŮCHODOVÝ SYSTÉM A POTŘEBA REFORMY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D267F126-36FE-AA6D-945C-DD7393EE3588}"/>
              </a:ext>
            </a:extLst>
          </p:cNvPr>
          <p:cNvSpPr txBox="1">
            <a:spLocks/>
          </p:cNvSpPr>
          <p:nvPr/>
        </p:nvSpPr>
        <p:spPr>
          <a:xfrm>
            <a:off x="1958085" y="4914590"/>
            <a:ext cx="8429625" cy="1261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Ing. Vladimír Bezděk, M. A.</a:t>
            </a:r>
          </a:p>
          <a:p>
            <a:endParaRPr lang="cs-CZ" dirty="0"/>
          </a:p>
          <a:p>
            <a:r>
              <a:rPr lang="cs-CZ" dirty="0"/>
              <a:t>29.11.2023 </a:t>
            </a:r>
          </a:p>
          <a:p>
            <a:r>
              <a:rPr lang="cs-CZ" dirty="0"/>
              <a:t>Knihovna Jiřího Mahena, Brno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27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474" y="283319"/>
            <a:ext cx="10403774" cy="725634"/>
          </a:xfrm>
        </p:spPr>
        <p:txBody>
          <a:bodyPr/>
          <a:lstStyle/>
          <a:p>
            <a:r>
              <a:rPr lang="cs-CZ" dirty="0"/>
              <a:t>II. INTRAGENERAČNÍ TLAKY</a:t>
            </a:r>
          </a:p>
        </p:txBody>
      </p:sp>
      <p:sp>
        <p:nvSpPr>
          <p:cNvPr id="36" name="Zástupný text 35">
            <a:extLst>
              <a:ext uri="{FF2B5EF4-FFF2-40B4-BE49-F238E27FC236}">
                <a16:creationId xmlns:a16="http://schemas.microsoft.com/office/drawing/2014/main" id="{F8B9249E-B53E-7B41-6B8F-B9EA6E06C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10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C190AC-7E36-70AB-CFE0-EE356CC12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54" y="933451"/>
            <a:ext cx="9926772" cy="5825787"/>
          </a:xfrm>
          <a:prstGeom prst="rect">
            <a:avLst/>
          </a:prstGeom>
        </p:spPr>
      </p:pic>
      <p:sp>
        <p:nvSpPr>
          <p:cNvPr id="6" name="Zástupný text 3">
            <a:extLst>
              <a:ext uri="{FF2B5EF4-FFF2-40B4-BE49-F238E27FC236}">
                <a16:creationId xmlns:a16="http://schemas.microsoft.com/office/drawing/2014/main" id="{43AB77B3-406D-7A3B-7CDF-A16F3B2E2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04" y="1084455"/>
            <a:ext cx="2125980" cy="299501"/>
          </a:xfrm>
        </p:spPr>
        <p:txBody>
          <a:bodyPr>
            <a:normAutofit/>
          </a:bodyPr>
          <a:lstStyle/>
          <a:p>
            <a:r>
              <a:rPr lang="cs-CZ" sz="1200" dirty="0"/>
              <a:t>Stav k 1.lednu 2023</a:t>
            </a:r>
          </a:p>
        </p:txBody>
      </p:sp>
      <p:sp>
        <p:nvSpPr>
          <p:cNvPr id="3" name="Zástupný text 6">
            <a:extLst>
              <a:ext uri="{FF2B5EF4-FFF2-40B4-BE49-F238E27FC236}">
                <a16:creationId xmlns:a16="http://schemas.microsoft.com/office/drawing/2014/main" id="{F25FB3C3-0706-4142-C788-D4F8953B0949}"/>
              </a:ext>
            </a:extLst>
          </p:cNvPr>
          <p:cNvSpPr txBox="1">
            <a:spLocks/>
          </p:cNvSpPr>
          <p:nvPr/>
        </p:nvSpPr>
        <p:spPr>
          <a:xfrm>
            <a:off x="10762084" y="6033604"/>
            <a:ext cx="1429916" cy="725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Zdroj: ČSSZ</a:t>
            </a:r>
          </a:p>
        </p:txBody>
      </p:sp>
    </p:spTree>
    <p:extLst>
      <p:ext uri="{BB962C8B-B14F-4D97-AF65-F5344CB8AC3E}">
        <p14:creationId xmlns:p14="http://schemas.microsoft.com/office/powerpoint/2010/main" val="428984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NEDIVERZIFIKOVANOST PŘÍJMŮ</a:t>
            </a:r>
          </a:p>
        </p:txBody>
      </p:sp>
      <p:sp>
        <p:nvSpPr>
          <p:cNvPr id="36" name="Zástupný text 35">
            <a:extLst>
              <a:ext uri="{FF2B5EF4-FFF2-40B4-BE49-F238E27FC236}">
                <a16:creationId xmlns:a16="http://schemas.microsoft.com/office/drawing/2014/main" id="{F8B9249E-B53E-7B41-6B8F-B9EA6E06C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11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F1AE86-1A43-C90F-A544-90686DF3C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013" y="933451"/>
            <a:ext cx="8086987" cy="5920988"/>
          </a:xfrm>
          <a:prstGeom prst="rect">
            <a:avLst/>
          </a:prstGeom>
        </p:spPr>
      </p:pic>
      <p:sp>
        <p:nvSpPr>
          <p:cNvPr id="6" name="Zástupný text 3">
            <a:extLst>
              <a:ext uri="{FF2B5EF4-FFF2-40B4-BE49-F238E27FC236}">
                <a16:creationId xmlns:a16="http://schemas.microsoft.com/office/drawing/2014/main" id="{2718DA46-7505-CF80-F61A-FFEC1FF1A0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59" y="1545848"/>
            <a:ext cx="4134669" cy="4234165"/>
          </a:xfrm>
        </p:spPr>
        <p:txBody>
          <a:bodyPr>
            <a:normAutofit/>
          </a:bodyPr>
          <a:lstStyle/>
          <a:p>
            <a:pPr algn="ctr"/>
            <a:r>
              <a:rPr lang="cs-CZ" sz="9600" b="1" dirty="0"/>
              <a:t>95 % </a:t>
            </a:r>
          </a:p>
          <a:p>
            <a:r>
              <a:rPr lang="cs-CZ" sz="2400" dirty="0"/>
              <a:t>příjmů domácností důchodců (bez pracující osoby) </a:t>
            </a:r>
          </a:p>
          <a:p>
            <a:r>
              <a:rPr lang="cs-CZ" sz="2400" dirty="0"/>
              <a:t>pochází ze sociálních příjmů</a:t>
            </a:r>
          </a:p>
          <a:p>
            <a:endParaRPr lang="cs-CZ" sz="2400" dirty="0"/>
          </a:p>
          <a:p>
            <a:pPr algn="r"/>
            <a:r>
              <a:rPr lang="cs-CZ" sz="1200" dirty="0"/>
              <a:t>(Zdroj: ČSÚ)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3595B91B-C5C8-D459-F281-12CA3520EE54}"/>
              </a:ext>
            </a:extLst>
          </p:cNvPr>
          <p:cNvSpPr/>
          <p:nvPr/>
        </p:nvSpPr>
        <p:spPr>
          <a:xfrm>
            <a:off x="8198206" y="5962652"/>
            <a:ext cx="728977" cy="7065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72C6D46-CB35-1EF0-E25D-48731BED5551}"/>
              </a:ext>
            </a:extLst>
          </p:cNvPr>
          <p:cNvSpPr/>
          <p:nvPr/>
        </p:nvSpPr>
        <p:spPr>
          <a:xfrm>
            <a:off x="9180165" y="5962652"/>
            <a:ext cx="728977" cy="70658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58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5B40C149-4CC8-4236-8BA1-8F3DE81F8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125" y="1086981"/>
            <a:ext cx="3660775" cy="794466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802158F5-C805-423F-BB77-1F1A5E07D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811" y="1996511"/>
            <a:ext cx="3660775" cy="794466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2DAA1F9F-B703-4077-B0D7-2D798C640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125" y="3744098"/>
            <a:ext cx="3660775" cy="794466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AF9D394-D531-49C0-BBCD-BCBB9961D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126" y="4634720"/>
            <a:ext cx="3660775" cy="794466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00505B19-9F59-4542-893F-BF587FD68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125" y="5557281"/>
            <a:ext cx="3660775" cy="7457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CO LZE DĚLAT?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77E950-95FE-4BAC-9669-7B31E209D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12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9B40A3-15F5-40DB-B7D4-87ADC4841D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95499" y="1124630"/>
            <a:ext cx="8999538" cy="725634"/>
          </a:xfrm>
        </p:spPr>
        <p:txBody>
          <a:bodyPr/>
          <a:lstStyle/>
          <a:p>
            <a:r>
              <a:rPr lang="cs-CZ" dirty="0"/>
              <a:t>Zvýšit informovanost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041794-D566-4D8F-8541-C5B0B37FD7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84434" y="2026119"/>
            <a:ext cx="8999538" cy="725634"/>
          </a:xfrm>
        </p:spPr>
        <p:txBody>
          <a:bodyPr/>
          <a:lstStyle/>
          <a:p>
            <a:r>
              <a:rPr lang="cs-CZ" dirty="0"/>
              <a:t>Parametricky stabilizovat finanční udržitelnost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E5FF5CA-C3EB-496F-ABD9-06A1D0F2AF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84434" y="3780991"/>
            <a:ext cx="9548749" cy="725634"/>
          </a:xfrm>
        </p:spPr>
        <p:txBody>
          <a:bodyPr/>
          <a:lstStyle/>
          <a:p>
            <a:r>
              <a:rPr lang="cs-CZ" dirty="0"/>
              <a:t>Budovat elementární politický konsensus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1DB831D-F0E8-427A-A6E9-FD0B9D3851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95499" y="4651619"/>
            <a:ext cx="8999538" cy="725634"/>
          </a:xfrm>
        </p:spPr>
        <p:txBody>
          <a:bodyPr/>
          <a:lstStyle/>
          <a:p>
            <a:r>
              <a:rPr lang="cs-CZ" dirty="0"/>
              <a:t>Aplikovat rozumnou ekonomickou politiku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83B5B78-97E4-46F6-87D3-4AF8111DEB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95499" y="5557281"/>
            <a:ext cx="8999538" cy="725634"/>
          </a:xfrm>
        </p:spPr>
        <p:txBody>
          <a:bodyPr/>
          <a:lstStyle/>
          <a:p>
            <a:r>
              <a:rPr lang="cs-CZ" dirty="0"/>
              <a:t>Mít děti</a:t>
            </a:r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61647F6F-D8ED-B957-2D7C-F41D054C5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125" y="2867554"/>
            <a:ext cx="3660775" cy="794466"/>
          </a:xfrm>
          <a:prstGeom prst="rect">
            <a:avLst/>
          </a:prstGeom>
        </p:spPr>
      </p:pic>
      <p:sp>
        <p:nvSpPr>
          <p:cNvPr id="17" name="Zástupný text 4">
            <a:extLst>
              <a:ext uri="{FF2B5EF4-FFF2-40B4-BE49-F238E27FC236}">
                <a16:creationId xmlns:a16="http://schemas.microsoft.com/office/drawing/2014/main" id="{3C8269B0-22A6-FD4F-6113-6F788EE185B9}"/>
              </a:ext>
            </a:extLst>
          </p:cNvPr>
          <p:cNvSpPr txBox="1">
            <a:spLocks/>
          </p:cNvSpPr>
          <p:nvPr/>
        </p:nvSpPr>
        <p:spPr>
          <a:xfrm>
            <a:off x="2084434" y="2918096"/>
            <a:ext cx="8999538" cy="725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Odolat líbivým pokušením</a:t>
            </a:r>
          </a:p>
        </p:txBody>
      </p:sp>
    </p:spTree>
    <p:extLst>
      <p:ext uri="{BB962C8B-B14F-4D97-AF65-F5344CB8AC3E}">
        <p14:creationId xmlns:p14="http://schemas.microsoft.com/office/powerpoint/2010/main" val="2364607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802158F5-C805-423F-BB77-1F1A5E07D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811" y="1996511"/>
            <a:ext cx="3660775" cy="794466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AF9D394-D531-49C0-BBCD-BCBB9961D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812" y="4413772"/>
            <a:ext cx="3660775" cy="794466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00505B19-9F59-4542-893F-BF587FD68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811" y="5305909"/>
            <a:ext cx="3660775" cy="7457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CO LZE DĚLAT?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77E950-95FE-4BAC-9669-7B31E209D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13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9B40A3-15F5-40DB-B7D4-87ADC4841D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4811" y="1102466"/>
            <a:ext cx="8999538" cy="725634"/>
          </a:xfrm>
        </p:spPr>
        <p:txBody>
          <a:bodyPr/>
          <a:lstStyle/>
          <a:p>
            <a:r>
              <a:rPr lang="cs-CZ" b="1" dirty="0"/>
              <a:t>ZVÝŠIT INFORMOVANOST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041794-D566-4D8F-8541-C5B0B37FD7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01850" y="2034978"/>
            <a:ext cx="8999538" cy="725634"/>
          </a:xfrm>
        </p:spPr>
        <p:txBody>
          <a:bodyPr/>
          <a:lstStyle/>
          <a:p>
            <a:r>
              <a:rPr lang="cs-CZ" dirty="0"/>
              <a:t>Informovanost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1DB831D-F0E8-427A-A6E9-FD0B9D3851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/>
              <a:t>Lepší informace = méně populismu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83B5B78-97E4-46F6-87D3-4AF8111DEB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01850" y="5325998"/>
            <a:ext cx="8999538" cy="725634"/>
          </a:xfrm>
        </p:spPr>
        <p:txBody>
          <a:bodyPr/>
          <a:lstStyle/>
          <a:p>
            <a:r>
              <a:rPr lang="cs-CZ" dirty="0"/>
              <a:t>Méně populismu = větší pravděpodobnost dobrých rozhodnutí „mikro“ i „makro“</a:t>
            </a:r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789E2C2A-EBD3-4D3E-B3D2-79D983A11914}"/>
              </a:ext>
            </a:extLst>
          </p:cNvPr>
          <p:cNvSpPr txBox="1">
            <a:spLocks/>
          </p:cNvSpPr>
          <p:nvPr/>
        </p:nvSpPr>
        <p:spPr>
          <a:xfrm>
            <a:off x="5420085" y="2002692"/>
            <a:ext cx="6702785" cy="2450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Veřejnost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Politici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Média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Akademická sféra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Např. ČSSZ důchodová kalkulačka / výpis z účtu pojištěnce </a:t>
            </a:r>
          </a:p>
          <a:p>
            <a:r>
              <a:rPr lang="cs-CZ" sz="2800" dirty="0"/>
              <a:t>  </a:t>
            </a:r>
            <a:r>
              <a:rPr lang="cs-CZ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https://www.cssz.cz/duchodova-kalkulacka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0885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CO LZE DĚLAT?</a:t>
            </a:r>
          </a:p>
        </p:txBody>
      </p:sp>
      <p:sp>
        <p:nvSpPr>
          <p:cNvPr id="36" name="Zástupný text 35">
            <a:extLst>
              <a:ext uri="{FF2B5EF4-FFF2-40B4-BE49-F238E27FC236}">
                <a16:creationId xmlns:a16="http://schemas.microsoft.com/office/drawing/2014/main" id="{F8B9249E-B53E-7B41-6B8F-B9EA6E06C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14</a:t>
            </a:r>
          </a:p>
          <a:p>
            <a:endParaRPr lang="cs-CZ" dirty="0"/>
          </a:p>
        </p:txBody>
      </p:sp>
      <p:sp>
        <p:nvSpPr>
          <p:cNvPr id="3" name="Zástupný text 3">
            <a:extLst>
              <a:ext uri="{FF2B5EF4-FFF2-40B4-BE49-F238E27FC236}">
                <a16:creationId xmlns:a16="http://schemas.microsoft.com/office/drawing/2014/main" id="{B828441B-8783-01CD-F98A-52E99854DC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5384" y="933451"/>
            <a:ext cx="8999538" cy="725634"/>
          </a:xfrm>
        </p:spPr>
        <p:txBody>
          <a:bodyPr/>
          <a:lstStyle/>
          <a:p>
            <a:r>
              <a:rPr lang="cs-CZ" b="1" dirty="0"/>
              <a:t>PARAMETRICKY STABILIZOVAT – ZVÝŠENÍ DŮCHODOVÉHO VĚKU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9C49BF-2CDE-17AE-120E-C029AEE76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050" y="1614153"/>
            <a:ext cx="6939472" cy="492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6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CO LZE DĚLAT?</a:t>
            </a:r>
          </a:p>
        </p:txBody>
      </p:sp>
      <p:sp>
        <p:nvSpPr>
          <p:cNvPr id="36" name="Zástupný text 35">
            <a:extLst>
              <a:ext uri="{FF2B5EF4-FFF2-40B4-BE49-F238E27FC236}">
                <a16:creationId xmlns:a16="http://schemas.microsoft.com/office/drawing/2014/main" id="{F8B9249E-B53E-7B41-6B8F-B9EA6E06C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15</a:t>
            </a:r>
          </a:p>
          <a:p>
            <a:endParaRPr lang="cs-CZ" dirty="0"/>
          </a:p>
        </p:txBody>
      </p:sp>
      <p:sp>
        <p:nvSpPr>
          <p:cNvPr id="3" name="Zástupný text 3">
            <a:extLst>
              <a:ext uri="{FF2B5EF4-FFF2-40B4-BE49-F238E27FC236}">
                <a16:creationId xmlns:a16="http://schemas.microsoft.com/office/drawing/2014/main" id="{B828441B-8783-01CD-F98A-52E99854DC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66227" y="1285876"/>
            <a:ext cx="4478022" cy="725634"/>
          </a:xfrm>
        </p:spPr>
        <p:txBody>
          <a:bodyPr/>
          <a:lstStyle/>
          <a:p>
            <a:r>
              <a:rPr lang="cs-CZ" b="1" dirty="0"/>
              <a:t>PARAMETRICKY STABILIZOVAT – ZVÝŠENÍ DŮCHODOVÉHO VĚKU</a:t>
            </a:r>
          </a:p>
        </p:txBody>
      </p:sp>
      <p:sp>
        <p:nvSpPr>
          <p:cNvPr id="4" name="Zástupný text 6">
            <a:extLst>
              <a:ext uri="{FF2B5EF4-FFF2-40B4-BE49-F238E27FC236}">
                <a16:creationId xmlns:a16="http://schemas.microsoft.com/office/drawing/2014/main" id="{7509D1C5-3BE8-7CE9-F7FD-E44D855D9972}"/>
              </a:ext>
            </a:extLst>
          </p:cNvPr>
          <p:cNvSpPr txBox="1">
            <a:spLocks/>
          </p:cNvSpPr>
          <p:nvPr/>
        </p:nvSpPr>
        <p:spPr>
          <a:xfrm>
            <a:off x="6791325" y="6287365"/>
            <a:ext cx="1429916" cy="725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Zdroj: ČSSZ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DB9FCB-6405-B4BB-7CE7-C0B6F9A5E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87" y="1003988"/>
            <a:ext cx="6153838" cy="57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47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802158F5-C805-423F-BB77-1F1A5E07D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811" y="2335258"/>
            <a:ext cx="3660775" cy="794466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AF9D394-D531-49C0-BBCD-BCBB9961D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811" y="3728277"/>
            <a:ext cx="3660775" cy="794466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00505B19-9F59-4542-893F-BF587FD68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811" y="5121296"/>
            <a:ext cx="3660775" cy="7457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CO LZE DĚLAT?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77E950-95FE-4BAC-9669-7B31E209D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16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1DB831D-F0E8-427A-A6E9-FD0B9D3851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27651" y="3762693"/>
            <a:ext cx="8999538" cy="725634"/>
          </a:xfrm>
        </p:spPr>
        <p:txBody>
          <a:bodyPr/>
          <a:lstStyle/>
          <a:p>
            <a:r>
              <a:rPr lang="cs-CZ" dirty="0"/>
              <a:t>Více znevýhodnit předčasné důchody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83B5B78-97E4-46F6-87D3-4AF8111DEB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27651" y="5131340"/>
            <a:ext cx="8999538" cy="725634"/>
          </a:xfrm>
        </p:spPr>
        <p:txBody>
          <a:bodyPr/>
          <a:lstStyle/>
          <a:p>
            <a:r>
              <a:rPr lang="cs-CZ" dirty="0"/>
              <a:t>Posílit III. Pilíř a zvýšit jeho účinnost jako zdroje pravidelného příjmu ve stáří</a:t>
            </a: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9A3F796F-E6DD-CCA7-66A9-70E266402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4811" y="1102466"/>
            <a:ext cx="8999538" cy="725634"/>
          </a:xfrm>
        </p:spPr>
        <p:txBody>
          <a:bodyPr/>
          <a:lstStyle/>
          <a:p>
            <a:r>
              <a:rPr lang="cs-CZ" b="1" dirty="0"/>
              <a:t>PARAMETRICKY STABILIZOVAT – DALŠÍ OPATŘENÍ</a:t>
            </a: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01B811D5-A182-A901-777C-A344D4AD2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7651" y="2369674"/>
            <a:ext cx="8999538" cy="725634"/>
          </a:xfrm>
        </p:spPr>
        <p:txBody>
          <a:bodyPr/>
          <a:lstStyle/>
          <a:p>
            <a:r>
              <a:rPr lang="cs-CZ" dirty="0"/>
              <a:t>Zrušit nově přiznávané vdovské/ vdovecké důchody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E66F3D-E816-6522-37A8-40D9640FE6ED}"/>
              </a:ext>
            </a:extLst>
          </p:cNvPr>
          <p:cNvSpPr txBox="1"/>
          <p:nvPr/>
        </p:nvSpPr>
        <p:spPr>
          <a:xfrm>
            <a:off x="409575" y="2505075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A52C51-58A0-2DAF-C27C-098F5E4E1FDD}"/>
              </a:ext>
            </a:extLst>
          </p:cNvPr>
          <p:cNvSpPr txBox="1"/>
          <p:nvPr/>
        </p:nvSpPr>
        <p:spPr>
          <a:xfrm>
            <a:off x="419100" y="3905250"/>
            <a:ext cx="61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B050"/>
                </a:solidFill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A432CC4-91E1-3D46-0ABE-1AFBC6B191C6}"/>
              </a:ext>
            </a:extLst>
          </p:cNvPr>
          <p:cNvSpPr txBox="1"/>
          <p:nvPr/>
        </p:nvSpPr>
        <p:spPr>
          <a:xfrm>
            <a:off x="447675" y="5295900"/>
            <a:ext cx="61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B05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63933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802158F5-C805-423F-BB77-1F1A5E07D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811" y="2335258"/>
            <a:ext cx="3660775" cy="794466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AF9D394-D531-49C0-BBCD-BCBB9961D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811" y="3728277"/>
            <a:ext cx="3660775" cy="794466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00505B19-9F59-4542-893F-BF587FD68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811" y="5121296"/>
            <a:ext cx="3660775" cy="7457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VI. CO LZE DĚLAT?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77E950-95FE-4BAC-9669-7B31E209D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17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1DB831D-F0E8-427A-A6E9-FD0B9D3851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27651" y="3762693"/>
            <a:ext cx="8999538" cy="725634"/>
          </a:xfrm>
        </p:spPr>
        <p:txBody>
          <a:bodyPr/>
          <a:lstStyle/>
          <a:p>
            <a:r>
              <a:rPr lang="cs-CZ" dirty="0"/>
              <a:t>Placení 1 % pojistného rodičům (25 – 30 mld. ročně)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83B5B78-97E4-46F6-87D3-4AF8111DEB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27651" y="5131340"/>
            <a:ext cx="8999538" cy="725634"/>
          </a:xfrm>
        </p:spPr>
        <p:txBody>
          <a:bodyPr/>
          <a:lstStyle/>
          <a:p>
            <a:r>
              <a:rPr lang="cs-CZ" dirty="0"/>
              <a:t>Nižší důchodový věk pro vybrané profese</a:t>
            </a: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9A3F796F-E6DD-CCA7-66A9-70E266402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4811" y="1102466"/>
            <a:ext cx="8999538" cy="725634"/>
          </a:xfrm>
        </p:spPr>
        <p:txBody>
          <a:bodyPr/>
          <a:lstStyle/>
          <a:p>
            <a:r>
              <a:rPr lang="cs-CZ" b="1" dirty="0"/>
              <a:t>ODOLAT LÍBIVÝM POKUŠENÍM</a:t>
            </a: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01B811D5-A182-A901-777C-A344D4AD2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7651" y="2369674"/>
            <a:ext cx="8999538" cy="725634"/>
          </a:xfrm>
        </p:spPr>
        <p:txBody>
          <a:bodyPr/>
          <a:lstStyle/>
          <a:p>
            <a:r>
              <a:rPr lang="cs-CZ" dirty="0"/>
              <a:t>Výchovné (20 mld. ročně)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FE493D-9C87-A684-8454-DD863A29200F}"/>
              </a:ext>
            </a:extLst>
          </p:cNvPr>
          <p:cNvSpPr txBox="1"/>
          <p:nvPr/>
        </p:nvSpPr>
        <p:spPr>
          <a:xfrm>
            <a:off x="409575" y="2505075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  <a:r>
              <a:rPr lang="cs-CZ" b="1" dirty="0">
                <a:solidFill>
                  <a:srgbClr val="FF0000"/>
                </a:solidFill>
              </a:rPr>
              <a:t>X </a:t>
            </a:r>
            <a:r>
              <a:rPr lang="cs-CZ" b="1" dirty="0">
                <a:solidFill>
                  <a:srgbClr val="00B050"/>
                </a:solidFill>
              </a:rPr>
              <a:t>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6CE1287-D008-82EF-84F2-FFD470692046}"/>
              </a:ext>
            </a:extLst>
          </p:cNvPr>
          <p:cNvSpPr txBox="1"/>
          <p:nvPr/>
        </p:nvSpPr>
        <p:spPr>
          <a:xfrm>
            <a:off x="466725" y="5314950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  <a:r>
              <a:rPr lang="cs-CZ" b="1" dirty="0">
                <a:solidFill>
                  <a:srgbClr val="FF0000"/>
                </a:solidFill>
              </a:rPr>
              <a:t>X </a:t>
            </a:r>
            <a:r>
              <a:rPr lang="cs-CZ" b="1" dirty="0">
                <a:solidFill>
                  <a:srgbClr val="00B050"/>
                </a:solidFill>
              </a:rPr>
              <a:t>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BED083E-EAEA-6128-C79E-BC124D3BC51E}"/>
              </a:ext>
            </a:extLst>
          </p:cNvPr>
          <p:cNvSpPr txBox="1"/>
          <p:nvPr/>
        </p:nvSpPr>
        <p:spPr>
          <a:xfrm>
            <a:off x="476250" y="3905250"/>
            <a:ext cx="61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B05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2712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CO LZE DĚLAT?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77E950-95FE-4BAC-9669-7B31E209D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18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04C2BEA0-B8F6-45FE-5456-E4D5E0F0D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34"/>
          <a:stretch/>
        </p:blipFill>
        <p:spPr>
          <a:xfrm rot="10800000">
            <a:off x="0" y="3203513"/>
            <a:ext cx="5401559" cy="3654487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EF639C5A-BB6A-D100-5F1D-56C71B1A5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9" t="4367" r="12197" b="7941"/>
          <a:stretch/>
        </p:blipFill>
        <p:spPr>
          <a:xfrm rot="19710221">
            <a:off x="5857155" y="1754019"/>
            <a:ext cx="4578540" cy="5096803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9B40A3-15F5-40DB-B7D4-87ADC4841D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0474" y="933451"/>
            <a:ext cx="8999538" cy="725634"/>
          </a:xfrm>
        </p:spPr>
        <p:txBody>
          <a:bodyPr/>
          <a:lstStyle/>
          <a:p>
            <a:r>
              <a:rPr lang="cs-CZ" b="1" dirty="0"/>
              <a:t>ELEMENTÁRNÍ POLITICKÝ KONSENSUS</a:t>
            </a:r>
          </a:p>
        </p:txBody>
      </p:sp>
      <p:sp>
        <p:nvSpPr>
          <p:cNvPr id="18" name="Zástupný text 3">
            <a:extLst>
              <a:ext uri="{FF2B5EF4-FFF2-40B4-BE49-F238E27FC236}">
                <a16:creationId xmlns:a16="http://schemas.microsoft.com/office/drawing/2014/main" id="{675CEAA9-5F56-B751-9D11-D9FC5296B0FD}"/>
              </a:ext>
            </a:extLst>
          </p:cNvPr>
          <p:cNvSpPr txBox="1">
            <a:spLocks/>
          </p:cNvSpPr>
          <p:nvPr/>
        </p:nvSpPr>
        <p:spPr>
          <a:xfrm>
            <a:off x="431091" y="1659085"/>
            <a:ext cx="10296612" cy="725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Přestat </a:t>
            </a:r>
            <a:r>
              <a:rPr lang="cs-CZ" sz="2400" b="1" spc="300" dirty="0">
                <a:solidFill>
                  <a:srgbClr val="002060"/>
                </a:solidFill>
              </a:rPr>
              <a:t>„DVA KROKY VPŘED A JEDEN A PŮL KROKU ZPĚT.“</a:t>
            </a:r>
          </a:p>
        </p:txBody>
      </p:sp>
    </p:spTree>
    <p:extLst>
      <p:ext uri="{BB962C8B-B14F-4D97-AF65-F5344CB8AC3E}">
        <p14:creationId xmlns:p14="http://schemas.microsoft.com/office/powerpoint/2010/main" val="210270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CO LZE DĚLAT?</a:t>
            </a:r>
          </a:p>
        </p:txBody>
      </p:sp>
      <p:sp>
        <p:nvSpPr>
          <p:cNvPr id="36" name="Zástupný text 35">
            <a:extLst>
              <a:ext uri="{FF2B5EF4-FFF2-40B4-BE49-F238E27FC236}">
                <a16:creationId xmlns:a16="http://schemas.microsoft.com/office/drawing/2014/main" id="{F8B9249E-B53E-7B41-6B8F-B9EA6E06C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19</a:t>
            </a:r>
          </a:p>
          <a:p>
            <a:endParaRPr lang="cs-CZ" dirty="0"/>
          </a:p>
        </p:txBody>
      </p:sp>
      <p:sp>
        <p:nvSpPr>
          <p:cNvPr id="3" name="Zástupný text 3">
            <a:extLst>
              <a:ext uri="{FF2B5EF4-FFF2-40B4-BE49-F238E27FC236}">
                <a16:creationId xmlns:a16="http://schemas.microsoft.com/office/drawing/2014/main" id="{B828441B-8783-01CD-F98A-52E99854DC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5384" y="933451"/>
            <a:ext cx="8999538" cy="725634"/>
          </a:xfrm>
        </p:spPr>
        <p:txBody>
          <a:bodyPr/>
          <a:lstStyle/>
          <a:p>
            <a:r>
              <a:rPr lang="cs-CZ" b="1" dirty="0"/>
              <a:t>ROZUMNÁ EKONOMICKÁ POLITIKA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EC7300B-A39B-CE01-905B-25DC62C23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66" y="1462720"/>
            <a:ext cx="6349885" cy="473805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1F64BA7-E867-3562-17E7-D2D5ECB4F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025" y="1392385"/>
            <a:ext cx="5895975" cy="471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9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>
            <a:extLst>
              <a:ext uri="{FF2B5EF4-FFF2-40B4-BE49-F238E27FC236}">
                <a16:creationId xmlns:a16="http://schemas.microsoft.com/office/drawing/2014/main" id="{9416EB20-5DC0-463E-BEA3-B8E6F8B0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E97BAEF0-B590-4147-9386-D9B265914B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02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C35FDBF6-C238-4FC6-AA3C-86D37A0F57D3}"/>
              </a:ext>
            </a:extLst>
          </p:cNvPr>
          <p:cNvSpPr txBox="1"/>
          <p:nvPr/>
        </p:nvSpPr>
        <p:spPr>
          <a:xfrm>
            <a:off x="337949" y="710234"/>
            <a:ext cx="1165830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I.	ZÁKLADNÍ DATA </a:t>
            </a:r>
          </a:p>
          <a:p>
            <a:pPr lvl="1">
              <a:lnSpc>
                <a:spcPct val="250000"/>
              </a:lnSpc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II.  	PROBLÉMY DŮCHODOVÉHO SYSTÉMU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FINANČNÍ NEUDRŽITELNOST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Roboto light" panose="02000000000000000000" pitchFamily="2" charset="0"/>
                <a:ea typeface="Roboto light" panose="02000000000000000000" pitchFamily="2" charset="0"/>
              </a:rPr>
              <a:t>INTRAGENERAČNÍ TLAKY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Roboto light" panose="02000000000000000000" pitchFamily="2" charset="0"/>
                <a:ea typeface="Roboto light" panose="02000000000000000000" pitchFamily="2" charset="0"/>
              </a:rPr>
              <a:t>NEDIVERZIFIKOVANOST PŘÍJMŮ</a:t>
            </a:r>
          </a:p>
          <a:p>
            <a:pPr marL="857250" lvl="1" indent="-400050">
              <a:lnSpc>
                <a:spcPct val="250000"/>
              </a:lnSpc>
              <a:buAutoNum type="romanUcPeriod" startAt="3"/>
            </a:pPr>
            <a:r>
              <a:rPr lang="cs-CZ" b="1" dirty="0">
                <a:latin typeface="Roboto light" panose="02000000000000000000" pitchFamily="2" charset="0"/>
                <a:ea typeface="Roboto light" panose="02000000000000000000" pitchFamily="2" charset="0"/>
              </a:rPr>
              <a:t>CO LZE DĚLAT?</a:t>
            </a:r>
          </a:p>
          <a:p>
            <a:pPr marL="857250" lvl="1" indent="-400050">
              <a:lnSpc>
                <a:spcPct val="250000"/>
              </a:lnSpc>
              <a:buAutoNum type="romanUcPeriod" startAt="3"/>
            </a:pPr>
            <a:r>
              <a:rPr lang="cs-CZ" b="1" dirty="0">
                <a:latin typeface="Roboto light" panose="02000000000000000000" pitchFamily="2" charset="0"/>
                <a:ea typeface="Roboto light" panose="02000000000000000000" pitchFamily="2" charset="0"/>
              </a:rPr>
              <a:t>DISKUZE</a:t>
            </a:r>
          </a:p>
          <a:p>
            <a:pPr marL="857250" lvl="1" indent="-400050">
              <a:lnSpc>
                <a:spcPct val="250000"/>
              </a:lnSpc>
              <a:buAutoNum type="romanUcPeriod" startAt="3"/>
            </a:pPr>
            <a:r>
              <a:rPr lang="cs-CZ" b="1" dirty="0">
                <a:latin typeface="Roboto light" panose="02000000000000000000" pitchFamily="2" charset="0"/>
                <a:ea typeface="Roboto light" panose="02000000000000000000" pitchFamily="2" charset="0"/>
              </a:rPr>
              <a:t>ODKAZY A ZDROJE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5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CO LZE DĚLAT?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77E950-95FE-4BAC-9669-7B31E209D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20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9B40A3-15F5-40DB-B7D4-87ADC4841D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0474" y="933451"/>
            <a:ext cx="2332285" cy="725634"/>
          </a:xfrm>
        </p:spPr>
        <p:txBody>
          <a:bodyPr/>
          <a:lstStyle/>
          <a:p>
            <a:r>
              <a:rPr lang="cs-CZ" b="1" dirty="0"/>
              <a:t>MÍT VLASTNÍ DĚTI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CF0ACD-13EC-753D-6F93-AC1EA4937ED9}"/>
              </a:ext>
            </a:extLst>
          </p:cNvPr>
          <p:cNvSpPr txBox="1"/>
          <p:nvPr/>
        </p:nvSpPr>
        <p:spPr>
          <a:xfrm>
            <a:off x="10501837" y="3125264"/>
            <a:ext cx="12345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600" b="1" dirty="0">
                <a:sym typeface="Wingdings" panose="05000000000000000000" pitchFamily="2" charset="2"/>
              </a:rPr>
              <a:t></a:t>
            </a:r>
            <a:endParaRPr lang="cs-CZ" sz="96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185D05C-1E85-F19F-D9DE-83E49D1D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557" y="1451631"/>
            <a:ext cx="7954386" cy="540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93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IV. DISKUZE</a:t>
            </a:r>
          </a:p>
        </p:txBody>
      </p:sp>
      <p:sp>
        <p:nvSpPr>
          <p:cNvPr id="36" name="Zástupný text 35">
            <a:extLst>
              <a:ext uri="{FF2B5EF4-FFF2-40B4-BE49-F238E27FC236}">
                <a16:creationId xmlns:a16="http://schemas.microsoft.com/office/drawing/2014/main" id="{F8B9249E-B53E-7B41-6B8F-B9EA6E06C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21</a:t>
            </a:r>
          </a:p>
          <a:p>
            <a:endParaRPr lang="cs-CZ" dirty="0"/>
          </a:p>
        </p:txBody>
      </p:sp>
      <p:sp>
        <p:nvSpPr>
          <p:cNvPr id="3" name="Zástupný text 3">
            <a:extLst>
              <a:ext uri="{FF2B5EF4-FFF2-40B4-BE49-F238E27FC236}">
                <a16:creationId xmlns:a16="http://schemas.microsoft.com/office/drawing/2014/main" id="{DC65027B-73E1-0FBD-4ADF-E61C10FD40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0738" y="2166236"/>
            <a:ext cx="5433703" cy="3225896"/>
          </a:xfrm>
        </p:spPr>
        <p:txBody>
          <a:bodyPr/>
          <a:lstStyle/>
          <a:p>
            <a:pPr algn="ctr"/>
            <a:r>
              <a:rPr lang="cs-CZ" sz="4800" b="1" dirty="0"/>
              <a:t>OTÁZKY ….?</a:t>
            </a:r>
          </a:p>
        </p:txBody>
      </p:sp>
    </p:spTree>
    <p:extLst>
      <p:ext uri="{BB962C8B-B14F-4D97-AF65-F5344CB8AC3E}">
        <p14:creationId xmlns:p14="http://schemas.microsoft.com/office/powerpoint/2010/main" val="2770734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V. ODKAZY A ZDROJE</a:t>
            </a:r>
          </a:p>
        </p:txBody>
      </p:sp>
      <p:sp>
        <p:nvSpPr>
          <p:cNvPr id="36" name="Zástupný text 35">
            <a:extLst>
              <a:ext uri="{FF2B5EF4-FFF2-40B4-BE49-F238E27FC236}">
                <a16:creationId xmlns:a16="http://schemas.microsoft.com/office/drawing/2014/main" id="{F8B9249E-B53E-7B41-6B8F-B9EA6E06C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22</a:t>
            </a:r>
          </a:p>
          <a:p>
            <a:endParaRPr lang="cs-CZ" dirty="0"/>
          </a:p>
        </p:txBody>
      </p:sp>
      <p:sp>
        <p:nvSpPr>
          <p:cNvPr id="3" name="Zástupný text 3">
            <a:extLst>
              <a:ext uri="{FF2B5EF4-FFF2-40B4-BE49-F238E27FC236}">
                <a16:creationId xmlns:a16="http://schemas.microsoft.com/office/drawing/2014/main" id="{4AB8FEB5-A2F3-ED00-74C6-57AD772F31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0474" y="1319949"/>
            <a:ext cx="10194239" cy="5212825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Makroekonomická predikce MFČR, listopad 2023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Senioři v číslech, ČSU, prosinec 2022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Příjmy domácností, ČSU, 2021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Ageing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Report,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2021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Statistická ročenka z oblasti důchodového pojištění, ČSSZ, 2022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Závěrečná zpráva Výkonného týmu 2005, web MPSV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(https://www.mpsv.cz/web/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/priprava-podkladu-pro-rozhodovani-o-pokracovani-duchodove-reformy-v-letech-2004-az-2005-cinnost-tzv.-bezdekovy-komise-)</a:t>
            </a: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Závěrečná zpráva PES 2010, web MPSV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(https://www.mpsv.cz/web/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/archiv-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vystupy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-a-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cinnost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bezdekovy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-komise-)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Národní rozpočtové rady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(https://www.rozpoctovarada.cz/publikace-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nrr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8838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ZÁKLADNÍ DATA </a:t>
            </a:r>
          </a:p>
        </p:txBody>
      </p:sp>
      <p:sp>
        <p:nvSpPr>
          <p:cNvPr id="36" name="Zástupný text 35">
            <a:extLst>
              <a:ext uri="{FF2B5EF4-FFF2-40B4-BE49-F238E27FC236}">
                <a16:creationId xmlns:a16="http://schemas.microsoft.com/office/drawing/2014/main" id="{F8B9249E-B53E-7B41-6B8F-B9EA6E06C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03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5944A84-9BF3-D7D7-F231-202AA5943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5" y="1003880"/>
            <a:ext cx="8268230" cy="5749952"/>
          </a:xfrm>
          <a:prstGeom prst="rect">
            <a:avLst/>
          </a:prstGeom>
        </p:spPr>
      </p:pic>
      <p:sp>
        <p:nvSpPr>
          <p:cNvPr id="9" name="Zástupný text 6">
            <a:extLst>
              <a:ext uri="{FF2B5EF4-FFF2-40B4-BE49-F238E27FC236}">
                <a16:creationId xmlns:a16="http://schemas.microsoft.com/office/drawing/2014/main" id="{5F91E45F-4462-58A0-D946-1953B02BDA55}"/>
              </a:ext>
            </a:extLst>
          </p:cNvPr>
          <p:cNvSpPr txBox="1">
            <a:spLocks/>
          </p:cNvSpPr>
          <p:nvPr/>
        </p:nvSpPr>
        <p:spPr>
          <a:xfrm>
            <a:off x="8439325" y="6251629"/>
            <a:ext cx="3770385" cy="725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900" dirty="0">
                <a:solidFill>
                  <a:schemeClr val="tx1"/>
                </a:solidFill>
              </a:rPr>
              <a:t>Zdroj: ČSSZ - </a:t>
            </a:r>
            <a:r>
              <a:rPr lang="cs-CZ" sz="9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Statistická ročenka z oblasti důchodového pojištění 2021</a:t>
            </a:r>
            <a:endParaRPr lang="cs-CZ" sz="9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8BD0A0-9652-79E6-6C59-F5E49D99EECD}"/>
              </a:ext>
            </a:extLst>
          </p:cNvPr>
          <p:cNvSpPr txBox="1"/>
          <p:nvPr/>
        </p:nvSpPr>
        <p:spPr>
          <a:xfrm>
            <a:off x="8548215" y="3001693"/>
            <a:ext cx="3357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VÝDAJE důchody 2022 (mld Kč)</a:t>
            </a:r>
          </a:p>
          <a:p>
            <a:r>
              <a:rPr lang="cs-CZ" dirty="0"/>
              <a:t>Starobní: 480</a:t>
            </a:r>
          </a:p>
          <a:p>
            <a:r>
              <a:rPr lang="cs-CZ" dirty="0"/>
              <a:t>Invalidní:   59</a:t>
            </a:r>
          </a:p>
          <a:p>
            <a:r>
              <a:rPr lang="cs-CZ" dirty="0"/>
              <a:t>Vdovské:    31</a:t>
            </a:r>
          </a:p>
          <a:p>
            <a:r>
              <a:rPr lang="cs-CZ" dirty="0"/>
              <a:t>Sirotčí:         5</a:t>
            </a:r>
          </a:p>
          <a:p>
            <a:r>
              <a:rPr lang="cs-CZ" dirty="0"/>
              <a:t>CELKEM:  575</a:t>
            </a:r>
          </a:p>
        </p:txBody>
      </p:sp>
    </p:spTree>
    <p:extLst>
      <p:ext uri="{BB962C8B-B14F-4D97-AF65-F5344CB8AC3E}">
        <p14:creationId xmlns:p14="http://schemas.microsoft.com/office/powerpoint/2010/main" val="82654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ZÁKLADNÍ DATA </a:t>
            </a:r>
          </a:p>
        </p:txBody>
      </p:sp>
      <p:sp>
        <p:nvSpPr>
          <p:cNvPr id="36" name="Zástupný text 35">
            <a:extLst>
              <a:ext uri="{FF2B5EF4-FFF2-40B4-BE49-F238E27FC236}">
                <a16:creationId xmlns:a16="http://schemas.microsoft.com/office/drawing/2014/main" id="{F8B9249E-B53E-7B41-6B8F-B9EA6E06C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04</a:t>
            </a:r>
          </a:p>
          <a:p>
            <a:endParaRPr lang="cs-CZ" dirty="0"/>
          </a:p>
        </p:txBody>
      </p:sp>
      <p:sp>
        <p:nvSpPr>
          <p:cNvPr id="3" name="Zástupný text 6">
            <a:extLst>
              <a:ext uri="{FF2B5EF4-FFF2-40B4-BE49-F238E27FC236}">
                <a16:creationId xmlns:a16="http://schemas.microsoft.com/office/drawing/2014/main" id="{CBC7DB1D-7843-F8C1-5DA3-3AC35EC440C8}"/>
              </a:ext>
            </a:extLst>
          </p:cNvPr>
          <p:cNvSpPr txBox="1">
            <a:spLocks/>
          </p:cNvSpPr>
          <p:nvPr/>
        </p:nvSpPr>
        <p:spPr>
          <a:xfrm>
            <a:off x="8489659" y="6260048"/>
            <a:ext cx="3770385" cy="725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900" dirty="0">
                <a:solidFill>
                  <a:schemeClr val="tx1"/>
                </a:solidFill>
              </a:rPr>
              <a:t>Zdroj: ČSSZ - </a:t>
            </a:r>
            <a:r>
              <a:rPr lang="cs-CZ" sz="9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Statistická ročenka z oblasti důchodového pojištění 2021</a:t>
            </a:r>
            <a:endParaRPr lang="cs-CZ" sz="9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D9CD61-8239-16F6-D1C8-8494A044E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90" y="1708727"/>
            <a:ext cx="9640931" cy="38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70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5B40C149-4CC8-4236-8BA1-8F3DE81F8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811" y="1010433"/>
            <a:ext cx="3660775" cy="794466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802158F5-C805-423F-BB77-1F1A5E07D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811" y="1929562"/>
            <a:ext cx="3660775" cy="794466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2DAA1F9F-B703-4077-B0D7-2D798C640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811" y="3432134"/>
            <a:ext cx="3660775" cy="794466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AF9D394-D531-49C0-BBCD-BCBB9961D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811" y="4344058"/>
            <a:ext cx="3660775" cy="794466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00505B19-9F59-4542-893F-BF587FD68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811" y="5255982"/>
            <a:ext cx="3660775" cy="7457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ZÁKLADNÍ DATA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77E950-95FE-4BAC-9669-7B31E209D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05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9B40A3-15F5-40DB-B7D4-87ADC4841D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01850" y="1041034"/>
            <a:ext cx="8999538" cy="725634"/>
          </a:xfrm>
        </p:spPr>
        <p:txBody>
          <a:bodyPr/>
          <a:lstStyle/>
          <a:p>
            <a:r>
              <a:rPr lang="cs-CZ" dirty="0"/>
              <a:t>Pojistná sazba: 28%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041794-D566-4D8F-8541-C5B0B37FD7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01850" y="1932369"/>
            <a:ext cx="8999538" cy="725634"/>
          </a:xfrm>
        </p:spPr>
        <p:txBody>
          <a:bodyPr/>
          <a:lstStyle/>
          <a:p>
            <a:r>
              <a:rPr lang="cs-CZ" dirty="0"/>
              <a:t>Valorizace penzí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E5FF5CA-C3EB-496F-ABD9-06A1D0F2AF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95500" y="3429000"/>
            <a:ext cx="9548749" cy="725634"/>
          </a:xfrm>
        </p:spPr>
        <p:txBody>
          <a:bodyPr/>
          <a:lstStyle/>
          <a:p>
            <a:r>
              <a:rPr lang="cs-CZ" dirty="0"/>
              <a:t>Důchod = základní výměra (10% průměrná mzdy v ekonomice) + procentní výměra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1DB831D-F0E8-427A-A6E9-FD0B9D3851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01850" y="4387543"/>
            <a:ext cx="8999538" cy="725634"/>
          </a:xfrm>
        </p:spPr>
        <p:txBody>
          <a:bodyPr/>
          <a:lstStyle/>
          <a:p>
            <a:r>
              <a:rPr lang="cs-CZ" dirty="0"/>
              <a:t>Minimální pojistná doba: Dnes 35 let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83B5B78-97E4-46F6-87D3-4AF8111DEB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01850" y="5276071"/>
            <a:ext cx="8999538" cy="725634"/>
          </a:xfrm>
        </p:spPr>
        <p:txBody>
          <a:bodyPr/>
          <a:lstStyle/>
          <a:p>
            <a:r>
              <a:rPr lang="cs-CZ" dirty="0"/>
              <a:t>Věková hranice pro odchod do důchodu: </a:t>
            </a:r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789E2C2A-EBD3-4D3E-B3D2-79D983A11914}"/>
              </a:ext>
            </a:extLst>
          </p:cNvPr>
          <p:cNvSpPr txBox="1">
            <a:spLocks/>
          </p:cNvSpPr>
          <p:nvPr/>
        </p:nvSpPr>
        <p:spPr>
          <a:xfrm>
            <a:off x="2101850" y="2666642"/>
            <a:ext cx="8999538" cy="725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/>
              <a:t>Řádná k 1.1.: </a:t>
            </a:r>
            <a:r>
              <a:rPr lang="cs-CZ" sz="1200" dirty="0"/>
              <a:t>inflace (CPI/ “důchodcovská inflace“) + </a:t>
            </a:r>
            <a:r>
              <a:rPr lang="cs-CZ" sz="1400" b="1" dirty="0">
                <a:solidFill>
                  <a:srgbClr val="FF0000"/>
                </a:solidFill>
              </a:rPr>
              <a:t>1/3</a:t>
            </a:r>
            <a:r>
              <a:rPr lang="cs-CZ" sz="1200" dirty="0"/>
              <a:t> růstu průměrné reálné mzdy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/>
              <a:t>Mimořádná:</a:t>
            </a:r>
            <a:r>
              <a:rPr lang="cs-CZ" sz="1200" dirty="0"/>
              <a:t> pokud inflace (CPI/ důchodcovská) překročí 5%</a:t>
            </a:r>
          </a:p>
        </p:txBody>
      </p:sp>
      <p:sp>
        <p:nvSpPr>
          <p:cNvPr id="16" name="Zástupný text 4">
            <a:extLst>
              <a:ext uri="{FF2B5EF4-FFF2-40B4-BE49-F238E27FC236}">
                <a16:creationId xmlns:a16="http://schemas.microsoft.com/office/drawing/2014/main" id="{EB4D76F4-CDDD-32BD-F943-98796B4867C5}"/>
              </a:ext>
            </a:extLst>
          </p:cNvPr>
          <p:cNvSpPr txBox="1">
            <a:spLocks/>
          </p:cNvSpPr>
          <p:nvPr/>
        </p:nvSpPr>
        <p:spPr>
          <a:xfrm>
            <a:off x="2101850" y="6021794"/>
            <a:ext cx="8999538" cy="725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65 let po roce 2030</a:t>
            </a:r>
          </a:p>
          <a:p>
            <a:pPr marL="17145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Vybrané profese nižší věk</a:t>
            </a:r>
          </a:p>
          <a:p>
            <a:pPr marL="17145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Lze odejít do předčasného (a nižšího) důchodu</a:t>
            </a:r>
          </a:p>
        </p:txBody>
      </p:sp>
    </p:spTree>
    <p:extLst>
      <p:ext uri="{BB962C8B-B14F-4D97-AF65-F5344CB8AC3E}">
        <p14:creationId xmlns:p14="http://schemas.microsoft.com/office/powerpoint/2010/main" val="164790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5B40C149-4CC8-4236-8BA1-8F3DE81F8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810" y="1778981"/>
            <a:ext cx="3660775" cy="794466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2DAA1F9F-B703-4077-B0D7-2D798C640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5137" y="3212029"/>
            <a:ext cx="3660775" cy="794466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AF9D394-D531-49C0-BBCD-BCBB9961D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810" y="4702210"/>
            <a:ext cx="3660775" cy="79446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PROBLÉMY DŮCHOVÉHO SYSTÉMU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77E950-95FE-4BAC-9669-7B31E209D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06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9B40A3-15F5-40DB-B7D4-87ADC4841D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42593" y="1790680"/>
            <a:ext cx="8999538" cy="725634"/>
          </a:xfrm>
        </p:spPr>
        <p:txBody>
          <a:bodyPr/>
          <a:lstStyle/>
          <a:p>
            <a:r>
              <a:rPr lang="cs-CZ" dirty="0"/>
              <a:t>Finanční neudržitelnost a hrozba mezigeneračního konfliktu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E5FF5CA-C3EB-496F-ABD9-06A1D0F2AF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01850" y="3219464"/>
            <a:ext cx="9548749" cy="725634"/>
          </a:xfrm>
        </p:spPr>
        <p:txBody>
          <a:bodyPr/>
          <a:lstStyle/>
          <a:p>
            <a:r>
              <a:rPr lang="cs-CZ" dirty="0" err="1"/>
              <a:t>Intragenerační</a:t>
            </a:r>
            <a:r>
              <a:rPr lang="cs-CZ" dirty="0"/>
              <a:t> tlaky= zásluhovost vs solidarita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1DB831D-F0E8-427A-A6E9-FD0B9D3851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01850" y="4736626"/>
            <a:ext cx="8999538" cy="725634"/>
          </a:xfrm>
        </p:spPr>
        <p:txBody>
          <a:bodyPr/>
          <a:lstStyle/>
          <a:p>
            <a:r>
              <a:rPr lang="cs-CZ" dirty="0" err="1"/>
              <a:t>Nediverzifikovanost</a:t>
            </a:r>
            <a:r>
              <a:rPr lang="cs-CZ" dirty="0"/>
              <a:t> příjmů důchodců</a:t>
            </a:r>
          </a:p>
        </p:txBody>
      </p:sp>
    </p:spTree>
    <p:extLst>
      <p:ext uri="{BB962C8B-B14F-4D97-AF65-F5344CB8AC3E}">
        <p14:creationId xmlns:p14="http://schemas.microsoft.com/office/powerpoint/2010/main" val="164978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FINANČNÍ NEUDRŽITELNOST</a:t>
            </a:r>
          </a:p>
        </p:txBody>
      </p:sp>
      <p:sp>
        <p:nvSpPr>
          <p:cNvPr id="36" name="Zástupný text 35">
            <a:extLst>
              <a:ext uri="{FF2B5EF4-FFF2-40B4-BE49-F238E27FC236}">
                <a16:creationId xmlns:a16="http://schemas.microsoft.com/office/drawing/2014/main" id="{F8B9249E-B53E-7B41-6B8F-B9EA6E06C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07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D2D9C5-6A66-8BE7-44FB-1461632081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64" y="933451"/>
            <a:ext cx="10210585" cy="57167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text 6">
            <a:extLst>
              <a:ext uri="{FF2B5EF4-FFF2-40B4-BE49-F238E27FC236}">
                <a16:creationId xmlns:a16="http://schemas.microsoft.com/office/drawing/2014/main" id="{54BB406A-4ADD-59F2-7B37-3A414375E752}"/>
              </a:ext>
            </a:extLst>
          </p:cNvPr>
          <p:cNvSpPr txBox="1">
            <a:spLocks/>
          </p:cNvSpPr>
          <p:nvPr/>
        </p:nvSpPr>
        <p:spPr>
          <a:xfrm>
            <a:off x="9798341" y="1149291"/>
            <a:ext cx="1744910" cy="562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D223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69099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Zdroj: MPSV ČR</a:t>
            </a:r>
          </a:p>
        </p:txBody>
      </p:sp>
    </p:spTree>
    <p:extLst>
      <p:ext uri="{BB962C8B-B14F-4D97-AF65-F5344CB8AC3E}">
        <p14:creationId xmlns:p14="http://schemas.microsoft.com/office/powerpoint/2010/main" val="191050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FINANČNÍ NEUDRŽITELNOST</a:t>
            </a:r>
          </a:p>
        </p:txBody>
      </p:sp>
      <p:sp>
        <p:nvSpPr>
          <p:cNvPr id="36" name="Zástupný text 35">
            <a:extLst>
              <a:ext uri="{FF2B5EF4-FFF2-40B4-BE49-F238E27FC236}">
                <a16:creationId xmlns:a16="http://schemas.microsoft.com/office/drawing/2014/main" id="{F8B9249E-B53E-7B41-6B8F-B9EA6E06C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08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362D52-A9D6-F47E-67DA-5766784C4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34" y="933450"/>
            <a:ext cx="8171298" cy="5924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44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4CC1B-BA09-4C05-90E4-2D93A4E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FINANČNÍ NEUDRŽITELNOST</a:t>
            </a:r>
          </a:p>
        </p:txBody>
      </p:sp>
      <p:sp>
        <p:nvSpPr>
          <p:cNvPr id="36" name="Zástupný text 35">
            <a:extLst>
              <a:ext uri="{FF2B5EF4-FFF2-40B4-BE49-F238E27FC236}">
                <a16:creationId xmlns:a16="http://schemas.microsoft.com/office/drawing/2014/main" id="{F8B9249E-B53E-7B41-6B8F-B9EA6E06C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09</a:t>
            </a: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F56AF9-CEA0-3323-AA3D-283D84818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34" y="1085184"/>
            <a:ext cx="7770999" cy="5684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9766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ant prezentace sablona FINAL" id="{08171995-4D3B-44BC-AA68-8BACC6F99A5F}" vid="{F1F4507E-EAE7-4FB3-A05D-4709F680B5A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 prezentace sablona FINAL (3)</Template>
  <TotalTime>454</TotalTime>
  <Words>2558</Words>
  <Application>Microsoft Office PowerPoint</Application>
  <PresentationFormat>Širokoúhlá obrazovka</PresentationFormat>
  <Paragraphs>294</Paragraphs>
  <Slides>22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Roboto bold</vt:lpstr>
      <vt:lpstr>Roboto Light</vt:lpstr>
      <vt:lpstr>Roboto Light</vt:lpstr>
      <vt:lpstr>Wingdings</vt:lpstr>
      <vt:lpstr>Motiv Office</vt:lpstr>
      <vt:lpstr>Prezentace aplikace PowerPoint</vt:lpstr>
      <vt:lpstr>OBSAH</vt:lpstr>
      <vt:lpstr>I. ZÁKLADNÍ DATA </vt:lpstr>
      <vt:lpstr>I. ZÁKLADNÍ DATA </vt:lpstr>
      <vt:lpstr>I. ZÁKLADNÍ DATA </vt:lpstr>
      <vt:lpstr>II. PROBLÉMY DŮCHOVÉHO SYSTÉMU</vt:lpstr>
      <vt:lpstr>II. FINANČNÍ NEUDRŽITELNOST</vt:lpstr>
      <vt:lpstr>II. FINANČNÍ NEUDRŽITELNOST</vt:lpstr>
      <vt:lpstr>II. FINANČNÍ NEUDRŽITELNOST</vt:lpstr>
      <vt:lpstr>II. INTRAGENERAČNÍ TLAKY</vt:lpstr>
      <vt:lpstr>II. NEDIVERZIFIKOVANOST PŘÍJMŮ</vt:lpstr>
      <vt:lpstr>III. CO LZE DĚLAT?</vt:lpstr>
      <vt:lpstr>III. CO LZE DĚLAT?</vt:lpstr>
      <vt:lpstr>III. CO LZE DĚLAT?</vt:lpstr>
      <vt:lpstr>III. CO LZE DĚLAT?</vt:lpstr>
      <vt:lpstr>III. CO LZE DĚLAT?</vt:lpstr>
      <vt:lpstr>VI. CO LZE DĚLAT?</vt:lpstr>
      <vt:lpstr>III. CO LZE DĚLAT?</vt:lpstr>
      <vt:lpstr>III. CO LZE DĚLAT?</vt:lpstr>
      <vt:lpstr>III. CO LZE DĚLAT?</vt:lpstr>
      <vt:lpstr>IV. DISKUZE</vt:lpstr>
      <vt:lpstr>V. ODKAZY A ZDROJE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Doležalová Eva, AVANT Funds</dc:creator>
  <cp:lastModifiedBy>Bezděk Vladimír, AVANT Funds</cp:lastModifiedBy>
  <cp:revision>40</cp:revision>
  <cp:lastPrinted>2023-03-23T17:07:37Z</cp:lastPrinted>
  <dcterms:created xsi:type="dcterms:W3CDTF">2019-06-12T17:15:20Z</dcterms:created>
  <dcterms:modified xsi:type="dcterms:W3CDTF">2023-11-18T15:19:17Z</dcterms:modified>
</cp:coreProperties>
</file>