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handoutMasterIdLst>
    <p:handoutMasterId r:id="rId48"/>
  </p:handoutMasterIdLst>
  <p:sldIdLst>
    <p:sldId id="268" r:id="rId2"/>
    <p:sldId id="364" r:id="rId3"/>
    <p:sldId id="265" r:id="rId4"/>
    <p:sldId id="365" r:id="rId5"/>
    <p:sldId id="366" r:id="rId6"/>
    <p:sldId id="367" r:id="rId7"/>
    <p:sldId id="368" r:id="rId8"/>
    <p:sldId id="369" r:id="rId9"/>
    <p:sldId id="370" r:id="rId10"/>
    <p:sldId id="319" r:id="rId11"/>
    <p:sldId id="363" r:id="rId12"/>
    <p:sldId id="322" r:id="rId13"/>
    <p:sldId id="323" r:id="rId14"/>
    <p:sldId id="325" r:id="rId15"/>
    <p:sldId id="326" r:id="rId16"/>
    <p:sldId id="327" r:id="rId17"/>
    <p:sldId id="328" r:id="rId18"/>
    <p:sldId id="330" r:id="rId19"/>
    <p:sldId id="332" r:id="rId20"/>
    <p:sldId id="333" r:id="rId21"/>
    <p:sldId id="334" r:id="rId22"/>
    <p:sldId id="335" r:id="rId23"/>
    <p:sldId id="336"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53" r:id="rId37"/>
    <p:sldId id="354" r:id="rId38"/>
    <p:sldId id="355" r:id="rId39"/>
    <p:sldId id="356" r:id="rId40"/>
    <p:sldId id="357" r:id="rId41"/>
    <p:sldId id="358" r:id="rId42"/>
    <p:sldId id="359" r:id="rId43"/>
    <p:sldId id="360" r:id="rId44"/>
    <p:sldId id="361" r:id="rId45"/>
    <p:sldId id="263" r:id="rId46"/>
  </p:sldIdLst>
  <p:sldSz cx="12192000" cy="6858000"/>
  <p:notesSz cx="6858000" cy="9144000"/>
  <p:defaultTextStyle>
    <a:defPPr rtl="0">
      <a:defRPr lang="cs-CZ"/>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52" autoAdjust="0"/>
  </p:normalViewPr>
  <p:slideViewPr>
    <p:cSldViewPr snapToGrid="0">
      <p:cViewPr varScale="1">
        <p:scale>
          <a:sx n="66" d="100"/>
          <a:sy n="66" d="100"/>
        </p:scale>
        <p:origin x="72" y="192"/>
      </p:cViewPr>
      <p:guideLst/>
    </p:cSldViewPr>
  </p:slideViewPr>
  <p:notesTextViewPr>
    <p:cViewPr>
      <p:scale>
        <a:sx n="1" d="1"/>
        <a:sy n="1" d="1"/>
      </p:scale>
      <p:origin x="0" y="0"/>
    </p:cViewPr>
  </p:notesTextViewPr>
  <p:notesViewPr>
    <p:cSldViewPr snapToGrid="0">
      <p:cViewPr varScale="1">
        <p:scale>
          <a:sx n="85" d="100"/>
          <a:sy n="85" d="100"/>
        </p:scale>
        <p:origin x="38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a:extLst>
              <a:ext uri="{FF2B5EF4-FFF2-40B4-BE49-F238E27FC236}">
                <a16:creationId xmlns:a16="http://schemas.microsoft.com/office/drawing/2014/main" id="{72BF7510-B9ED-40E0-8274-4F64AD62B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a:p>
        </p:txBody>
      </p:sp>
      <p:sp>
        <p:nvSpPr>
          <p:cNvPr id="3" name="Zástupný symbol pro datum 2">
            <a:extLst>
              <a:ext uri="{FF2B5EF4-FFF2-40B4-BE49-F238E27FC236}">
                <a16:creationId xmlns:a16="http://schemas.microsoft.com/office/drawing/2014/main" id="{D95E24B0-B97F-4932-93CD-4307D6181D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2189838-301A-47C7-AA27-626232C8DFF2}" type="datetime1">
              <a:rPr lang="cs-CZ" smtClean="0"/>
              <a:t>24.09.2023</a:t>
            </a:fld>
            <a:endParaRPr lang="cs-CZ" dirty="0"/>
          </a:p>
        </p:txBody>
      </p:sp>
      <p:sp>
        <p:nvSpPr>
          <p:cNvPr id="4" name="Zástupný symbol pro zápatí 3">
            <a:extLst>
              <a:ext uri="{FF2B5EF4-FFF2-40B4-BE49-F238E27FC236}">
                <a16:creationId xmlns:a16="http://schemas.microsoft.com/office/drawing/2014/main" id="{7FC3A0DF-A8A7-4EF4-96E5-757FFFC2A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a:p>
        </p:txBody>
      </p:sp>
      <p:sp>
        <p:nvSpPr>
          <p:cNvPr id="5" name="Zástupný symbol pro číslo snímku 4">
            <a:extLst>
              <a:ext uri="{FF2B5EF4-FFF2-40B4-BE49-F238E27FC236}">
                <a16:creationId xmlns:a16="http://schemas.microsoft.com/office/drawing/2014/main" id="{22BEC987-E8F6-4FD2-BFB2-04815BD1D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2C078EF9-7F2B-4B20-A25C-9E80C16977B9}" type="slidenum">
              <a:rPr lang="cs-CZ" smtClean="0"/>
              <a:t>‹#›</a:t>
            </a:fld>
            <a:endParaRPr lang="cs-CZ"/>
          </a:p>
        </p:txBody>
      </p:sp>
    </p:spTree>
    <p:extLst>
      <p:ext uri="{BB962C8B-B14F-4D97-AF65-F5344CB8AC3E}">
        <p14:creationId xmlns:p14="http://schemas.microsoft.com/office/powerpoint/2010/main" val="25001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noProof="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CF95C-9340-49F1-987D-2D106258E51E}" type="datetime1">
              <a:rPr lang="cs-CZ" smtClean="0"/>
              <a:pPr/>
              <a:t>24.09.2023</a:t>
            </a:fld>
            <a:endParaRPr lang="cs-CZ"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noProof="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AAF9CF-D1E5-49FD-94F7-B246BB67E246}" type="slidenum">
              <a:rPr lang="cs-CZ" noProof="0" smtClean="0"/>
              <a:t>‹#›</a:t>
            </a:fld>
            <a:endParaRPr lang="cs-CZ" noProof="0"/>
          </a:p>
        </p:txBody>
      </p:sp>
    </p:spTree>
    <p:extLst>
      <p:ext uri="{BB962C8B-B14F-4D97-AF65-F5344CB8AC3E}">
        <p14:creationId xmlns:p14="http://schemas.microsoft.com/office/powerpoint/2010/main" val="16292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5"/>
          </p:nvPr>
        </p:nvSpPr>
        <p:spPr/>
        <p:txBody>
          <a:bodyPr/>
          <a:lstStyle/>
          <a:p>
            <a:pPr rtl="0"/>
            <a:fld id="{C6AAF9CF-D1E5-49FD-94F7-B246BB67E246}" type="slidenum">
              <a:rPr lang="cs-CZ" smtClean="0"/>
              <a:t>1</a:t>
            </a:fld>
            <a:endParaRPr lang="cs-CZ"/>
          </a:p>
        </p:txBody>
      </p:sp>
    </p:spTree>
    <p:extLst>
      <p:ext uri="{BB962C8B-B14F-4D97-AF65-F5344CB8AC3E}">
        <p14:creationId xmlns:p14="http://schemas.microsoft.com/office/powerpoint/2010/main" val="2644617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A6DF05-CC37-482C-9F66-B8D9EBE08058}" type="slidenum">
              <a:rPr lang="cs-CZ" altLang="cs-CZ"/>
              <a:pPr/>
              <a:t>27</a:t>
            </a:fld>
            <a:endParaRPr lang="cs-CZ" altLang="cs-CZ"/>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3596677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81A004-EB70-4853-8ADD-A811CF059D00}" type="slidenum">
              <a:rPr lang="cs-CZ" altLang="cs-CZ"/>
              <a:pPr/>
              <a:t>28</a:t>
            </a:fld>
            <a:endParaRPr lang="cs-CZ" altLang="cs-CZ"/>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829593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56A1CB-1C2D-4483-968C-CC70D4D96784}" type="slidenum">
              <a:rPr lang="cs-CZ" altLang="cs-CZ"/>
              <a:pPr/>
              <a:t>29</a:t>
            </a:fld>
            <a:endParaRPr lang="cs-CZ" altLang="cs-CZ"/>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748876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D01DAB-3A4B-420D-B242-A1B7A4A79B1E}" type="slidenum">
              <a:rPr lang="cs-CZ" altLang="cs-CZ"/>
              <a:pPr/>
              <a:t>30</a:t>
            </a:fld>
            <a:endParaRPr lang="cs-CZ" altLang="cs-CZ"/>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322065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90736A-30DC-4E15-89BC-47C96DCE3734}" type="slidenum">
              <a:rPr lang="cs-CZ" altLang="cs-CZ"/>
              <a:pPr/>
              <a:t>31</a:t>
            </a:fld>
            <a:endParaRPr lang="cs-CZ" altLang="cs-CZ"/>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135679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B77561-A73A-4756-9832-8C8A5EC01B33}" type="slidenum">
              <a:rPr lang="cs-CZ" altLang="cs-CZ"/>
              <a:pPr/>
              <a:t>32</a:t>
            </a:fld>
            <a:endParaRPr lang="cs-CZ" altLang="cs-CZ"/>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4507058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CE8F55-F760-478C-928C-85DD3CD8BA92}" type="slidenum">
              <a:rPr lang="cs-CZ" altLang="cs-CZ"/>
              <a:pPr/>
              <a:t>33</a:t>
            </a:fld>
            <a:endParaRPr lang="cs-CZ" altLang="cs-CZ"/>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4152570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0F810-7E85-46D5-8252-91FD8313FD0E}" type="slidenum">
              <a:rPr lang="cs-CZ" altLang="cs-CZ"/>
              <a:pPr/>
              <a:t>34</a:t>
            </a:fld>
            <a:endParaRPr lang="cs-CZ" altLang="cs-CZ"/>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32407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FF8742-E4D6-4F44-8574-8353C593ADB0}" type="slidenum">
              <a:rPr lang="cs-CZ" altLang="cs-CZ"/>
              <a:pPr/>
              <a:t>35</a:t>
            </a:fld>
            <a:endParaRPr lang="cs-CZ" altLang="cs-CZ"/>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1978985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A04EFE-C719-41E0-BC81-F20AFE4D1D84}" type="slidenum">
              <a:rPr lang="cs-CZ" altLang="cs-CZ"/>
              <a:pPr/>
              <a:t>36</a:t>
            </a:fld>
            <a:endParaRPr lang="cs-CZ" altLang="cs-CZ"/>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1026055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5E9772-A66C-41EC-BAFB-F254957EAFE7}" type="slidenum">
              <a:rPr lang="cs-CZ" altLang="cs-CZ"/>
              <a:pPr/>
              <a:t>12</a:t>
            </a:fld>
            <a:endParaRPr lang="cs-CZ" altLang="cs-CZ"/>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pPr lvl="1">
              <a:lnSpc>
                <a:spcPct val="90000"/>
              </a:lnSpc>
              <a:spcBef>
                <a:spcPct val="20000"/>
              </a:spcBef>
            </a:pPr>
            <a:endParaRPr lang="cs-CZ" altLang="cs-CZ"/>
          </a:p>
        </p:txBody>
      </p:sp>
    </p:spTree>
    <p:extLst>
      <p:ext uri="{BB962C8B-B14F-4D97-AF65-F5344CB8AC3E}">
        <p14:creationId xmlns:p14="http://schemas.microsoft.com/office/powerpoint/2010/main" val="2166577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A17D61-E663-41F7-A3CA-9CD1A327B838}" type="slidenum">
              <a:rPr lang="cs-CZ" altLang="cs-CZ"/>
              <a:pPr/>
              <a:t>37</a:t>
            </a:fld>
            <a:endParaRPr lang="cs-CZ" altLang="cs-CZ"/>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3020128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3C1AC-0EE8-4B5E-976D-0B1BF9F35BAA}" type="slidenum">
              <a:rPr lang="cs-CZ" altLang="cs-CZ"/>
              <a:pPr/>
              <a:t>38</a:t>
            </a:fld>
            <a:endParaRPr lang="cs-CZ" altLang="cs-CZ"/>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1598636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ヒラギノ角ゴ Pro W3" charset="-128"/>
              </a:defRPr>
            </a:lvl3pPr>
            <a:lvl4pPr marL="1600200" indent="-228600">
              <a:spcBef>
                <a:spcPct val="30000"/>
              </a:spcBef>
              <a:defRPr sz="1200">
                <a:solidFill>
                  <a:schemeClr val="tx1"/>
                </a:solidFill>
                <a:latin typeface="Arial" panose="020B0604020202020204" pitchFamily="34" charset="0"/>
                <a:ea typeface="ヒラギノ角ゴ Pro W3" charset="-128"/>
              </a:defRPr>
            </a:lvl4pPr>
            <a:lvl5pPr marL="2057400" indent="-228600">
              <a:spcBef>
                <a:spcPct val="30000"/>
              </a:spcBef>
              <a:defRPr sz="1200">
                <a:solidFill>
                  <a:schemeClr val="tx1"/>
                </a:solidFill>
                <a:latin typeface="Arial" panose="020B0604020202020204" pitchFamily="34" charset="0"/>
                <a:ea typeface="ヒラギノ角ゴ Pro W3"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ヒラギノ角ゴ Pro W3" charset="-128"/>
              </a:defRPr>
            </a:lvl9pPr>
          </a:lstStyle>
          <a:p>
            <a:pPr>
              <a:spcBef>
                <a:spcPct val="0"/>
              </a:spcBef>
            </a:pPr>
            <a:fld id="{E70AFE87-5648-411D-A2E9-0B6296BA82BF}" type="slidenum">
              <a:rPr lang="en-GB" altLang="en-US" smtClean="0"/>
              <a:pPr>
                <a:spcBef>
                  <a:spcPct val="0"/>
                </a:spcBef>
              </a:pPr>
              <a:t>45</a:t>
            </a:fld>
            <a:endParaRPr lang="en-GB" altLang="en-US"/>
          </a:p>
        </p:txBody>
      </p:sp>
    </p:spTree>
    <p:extLst>
      <p:ext uri="{BB962C8B-B14F-4D97-AF65-F5344CB8AC3E}">
        <p14:creationId xmlns:p14="http://schemas.microsoft.com/office/powerpoint/2010/main" val="236117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7E7C37-44C2-4032-BA5D-6F007DC5C37E}" type="slidenum">
              <a:rPr lang="cs-CZ" altLang="cs-CZ"/>
              <a:pPr/>
              <a:t>13</a:t>
            </a:fld>
            <a:endParaRPr lang="cs-CZ" altLang="cs-CZ"/>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lvl="1">
              <a:lnSpc>
                <a:spcPct val="90000"/>
              </a:lnSpc>
              <a:spcBef>
                <a:spcPct val="20000"/>
              </a:spcBef>
            </a:pPr>
            <a:endParaRPr lang="cs-CZ" altLang="cs-CZ"/>
          </a:p>
        </p:txBody>
      </p:sp>
    </p:spTree>
    <p:extLst>
      <p:ext uri="{BB962C8B-B14F-4D97-AF65-F5344CB8AC3E}">
        <p14:creationId xmlns:p14="http://schemas.microsoft.com/office/powerpoint/2010/main" val="249367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7E1E8A-BBAF-49AE-92AA-74FC7DE8FCD1}" type="slidenum">
              <a:rPr lang="cs-CZ" altLang="cs-CZ"/>
              <a:pPr/>
              <a:t>14</a:t>
            </a:fld>
            <a:endParaRPr lang="cs-CZ" altLang="cs-CZ"/>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pPr lvl="1">
              <a:lnSpc>
                <a:spcPct val="90000"/>
              </a:lnSpc>
              <a:spcBef>
                <a:spcPct val="20000"/>
              </a:spcBef>
            </a:pPr>
            <a:endParaRPr lang="cs-CZ" altLang="cs-CZ"/>
          </a:p>
        </p:txBody>
      </p:sp>
    </p:spTree>
    <p:extLst>
      <p:ext uri="{BB962C8B-B14F-4D97-AF65-F5344CB8AC3E}">
        <p14:creationId xmlns:p14="http://schemas.microsoft.com/office/powerpoint/2010/main" val="2113507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A19BD6-C7CA-4627-B845-BD6AA92A4736}" type="slidenum">
              <a:rPr lang="cs-CZ" altLang="cs-CZ"/>
              <a:pPr/>
              <a:t>15</a:t>
            </a:fld>
            <a:endParaRPr lang="cs-CZ" altLang="cs-CZ"/>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lvl="1">
              <a:lnSpc>
                <a:spcPct val="90000"/>
              </a:lnSpc>
              <a:spcBef>
                <a:spcPct val="20000"/>
              </a:spcBef>
            </a:pPr>
            <a:endParaRPr lang="cs-CZ" altLang="cs-CZ"/>
          </a:p>
        </p:txBody>
      </p:sp>
    </p:spTree>
    <p:extLst>
      <p:ext uri="{BB962C8B-B14F-4D97-AF65-F5344CB8AC3E}">
        <p14:creationId xmlns:p14="http://schemas.microsoft.com/office/powerpoint/2010/main" val="3966527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C035FC-6302-41E3-B2EB-AF780D0E7554}" type="slidenum">
              <a:rPr lang="cs-CZ" altLang="cs-CZ"/>
              <a:pPr/>
              <a:t>16</a:t>
            </a:fld>
            <a:endParaRPr lang="cs-CZ" altLang="cs-CZ"/>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pPr lvl="1">
              <a:lnSpc>
                <a:spcPct val="90000"/>
              </a:lnSpc>
              <a:spcBef>
                <a:spcPct val="20000"/>
              </a:spcBef>
            </a:pPr>
            <a:endParaRPr lang="cs-CZ" altLang="cs-CZ"/>
          </a:p>
        </p:txBody>
      </p:sp>
    </p:spTree>
    <p:extLst>
      <p:ext uri="{BB962C8B-B14F-4D97-AF65-F5344CB8AC3E}">
        <p14:creationId xmlns:p14="http://schemas.microsoft.com/office/powerpoint/2010/main" val="3456117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C27BB-0275-4F69-A272-CCB76143D52E}" type="slidenum">
              <a:rPr lang="cs-CZ" altLang="cs-CZ"/>
              <a:pPr/>
              <a:t>24</a:t>
            </a:fld>
            <a:endParaRPr lang="cs-CZ" altLang="cs-CZ"/>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216639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19BDFE-21C4-43FA-B070-82C1B3884066}" type="slidenum">
              <a:rPr lang="cs-CZ" altLang="cs-CZ"/>
              <a:pPr/>
              <a:t>25</a:t>
            </a:fld>
            <a:endParaRPr lang="cs-CZ" altLang="cs-CZ"/>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1204795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BC5601-9969-4B60-954C-11452BE947CC}" type="slidenum">
              <a:rPr lang="cs-CZ" altLang="cs-CZ"/>
              <a:pPr/>
              <a:t>26</a:t>
            </a:fld>
            <a:endParaRPr lang="cs-CZ" altLang="cs-CZ"/>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cs-CZ" altLang="cs-CZ"/>
          </a:p>
        </p:txBody>
      </p:sp>
    </p:spTree>
    <p:extLst>
      <p:ext uri="{BB962C8B-B14F-4D97-AF65-F5344CB8AC3E}">
        <p14:creationId xmlns:p14="http://schemas.microsoft.com/office/powerpoint/2010/main" val="38132498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Nadpis a obsah">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Obrázek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Nadpis 1"/>
          <p:cNvSpPr>
            <a:spLocks noGrp="1"/>
          </p:cNvSpPr>
          <p:nvPr>
            <p:ph type="title" hasCustomPrompt="1"/>
          </p:nvPr>
        </p:nvSpPr>
        <p:spPr>
          <a:xfrm>
            <a:off x="685801" y="609600"/>
            <a:ext cx="10840914" cy="1260000"/>
          </a:xfrm>
        </p:spPr>
        <p:txBody>
          <a:bodyPr rtlCol="0" anchor="ctr" anchorCtr="0">
            <a:normAutofit/>
          </a:bodyPr>
          <a:lstStyle>
            <a:lvl1pPr>
              <a:defRPr sz="3000"/>
            </a:lvl1pPr>
          </a:lstStyle>
          <a:p>
            <a:pPr rtl="0"/>
            <a:r>
              <a:rPr lang="cs-CZ" noProof="0"/>
              <a:t>Kliknutím můžete upravit styl předlohy nadpisů.</a:t>
            </a:r>
          </a:p>
        </p:txBody>
      </p:sp>
      <p:sp>
        <p:nvSpPr>
          <p:cNvPr id="3" name="Zástupný symbol pro obsah 2"/>
          <p:cNvSpPr>
            <a:spLocks noGrp="1"/>
          </p:cNvSpPr>
          <p:nvPr>
            <p:ph idx="1" hasCustomPrompt="1"/>
          </p:nvPr>
        </p:nvSpPr>
        <p:spPr>
          <a:xfrm>
            <a:off x="685801" y="1869601"/>
            <a:ext cx="10840914" cy="3921600"/>
          </a:xfrm>
        </p:spPr>
        <p:txBody>
          <a:bodyPr rtlCol="0" anchor="t" anchorCtr="0"/>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datum 3"/>
          <p:cNvSpPr>
            <a:spLocks noGrp="1"/>
          </p:cNvSpPr>
          <p:nvPr>
            <p:ph type="dt" sz="half" idx="10"/>
          </p:nvPr>
        </p:nvSpPr>
        <p:spPr/>
        <p:txBody>
          <a:bodyPr rtlCol="0"/>
          <a:lstStyle/>
          <a:p>
            <a:pPr rtl="0"/>
            <a:fld id="{8E2C3710-3CA2-4329-AD81-397487F31AD3}" type="datetime1">
              <a:rPr lang="cs-CZ" noProof="0" smtClean="0"/>
              <a:t>24.09.2023</a:t>
            </a:fld>
            <a:endParaRPr lang="cs-CZ" noProof="0"/>
          </a:p>
        </p:txBody>
      </p:sp>
      <p:sp>
        <p:nvSpPr>
          <p:cNvPr id="5" name="Zástupný symbol pro zápatí 4"/>
          <p:cNvSpPr>
            <a:spLocks noGrp="1"/>
          </p:cNvSpPr>
          <p:nvPr>
            <p:ph type="ftr" sz="quarter" idx="11"/>
          </p:nvPr>
        </p:nvSpPr>
        <p:spPr/>
        <p:txBody>
          <a:bodyPr rtlCol="0"/>
          <a:lstStyle/>
          <a:p>
            <a:pPr rtl="0"/>
            <a:r>
              <a:rPr lang="cs-CZ" noProof="0"/>
              <a:t>Přidejte zápatí</a:t>
            </a:r>
          </a:p>
        </p:txBody>
      </p:sp>
      <p:sp>
        <p:nvSpPr>
          <p:cNvPr id="6" name="Zástupný symbol pro číslo snímku 5"/>
          <p:cNvSpPr>
            <a:spLocks noGrp="1"/>
          </p:cNvSpPr>
          <p:nvPr>
            <p:ph type="sldNum" sz="quarter" idx="12"/>
          </p:nvPr>
        </p:nvSpPr>
        <p:spPr/>
        <p:txBody>
          <a:bodyPr rtlCol="0"/>
          <a:lstStyle/>
          <a:p>
            <a:pPr rtl="0"/>
            <a:fld id="{5D99DD2A-B520-4620-9B43-64B657BA2D42}" type="slidenum">
              <a:rPr lang="cs-CZ" noProof="0" smtClean="0"/>
              <a:t>‹#›</a:t>
            </a:fld>
            <a:endParaRPr lang="cs-CZ" noProof="0"/>
          </a:p>
        </p:txBody>
      </p:sp>
      <p:cxnSp>
        <p:nvCxnSpPr>
          <p:cNvPr id="8" name="Přímá spojnice 7">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0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Záhlaví oddílu">
    <p:spTree>
      <p:nvGrpSpPr>
        <p:cNvPr id="1" name=""/>
        <p:cNvGrpSpPr/>
        <p:nvPr/>
      </p:nvGrpSpPr>
      <p:grpSpPr>
        <a:xfrm>
          <a:off x="0" y="0"/>
          <a:ext cx="0" cy="0"/>
          <a:chOff x="0" y="0"/>
          <a:chExt cx="0" cy="0"/>
        </a:xfrm>
      </p:grpSpPr>
      <p:pic>
        <p:nvPicPr>
          <p:cNvPr id="7" name="Obrázek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Nadpis 1"/>
          <p:cNvSpPr>
            <a:spLocks noGrp="1"/>
          </p:cNvSpPr>
          <p:nvPr>
            <p:ph type="title" hasCustomPrompt="1"/>
          </p:nvPr>
        </p:nvSpPr>
        <p:spPr>
          <a:xfrm>
            <a:off x="685801" y="609601"/>
            <a:ext cx="10840913" cy="3124199"/>
          </a:xfrm>
        </p:spPr>
        <p:txBody>
          <a:bodyPr rtlCol="0" anchor="ctr">
            <a:normAutofit/>
          </a:bodyPr>
          <a:lstStyle>
            <a:lvl1pPr algn="l">
              <a:defRPr sz="3000" b="0" cap="none"/>
            </a:lvl1pPr>
          </a:lstStyle>
          <a:p>
            <a:pPr rtl="0"/>
            <a:r>
              <a:rPr lang="cs-CZ" noProof="0"/>
              <a:t>KLIKNUTÍM MŮŽETE UPRAVIT STYL PŘEDLOHY NADPISŮ</a:t>
            </a:r>
          </a:p>
        </p:txBody>
      </p:sp>
      <p:sp>
        <p:nvSpPr>
          <p:cNvPr id="3" name="Zástupný symbol pro text 2"/>
          <p:cNvSpPr>
            <a:spLocks noGrp="1"/>
          </p:cNvSpPr>
          <p:nvPr>
            <p:ph type="body" idx="1" hasCustomPrompt="1"/>
          </p:nvPr>
        </p:nvSpPr>
        <p:spPr>
          <a:xfrm>
            <a:off x="685800" y="3733800"/>
            <a:ext cx="10840914" cy="2057400"/>
          </a:xfrm>
        </p:spPr>
        <p:txBody>
          <a:bodyPr rtlCol="0"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noProof="0"/>
              <a:t>Kliknutím můžete upravit styly předlohy textu.</a:t>
            </a:r>
          </a:p>
        </p:txBody>
      </p:sp>
      <p:sp>
        <p:nvSpPr>
          <p:cNvPr id="4" name="Zástupný symbol pro datum 3"/>
          <p:cNvSpPr>
            <a:spLocks noGrp="1"/>
          </p:cNvSpPr>
          <p:nvPr>
            <p:ph type="dt" sz="half" idx="10"/>
          </p:nvPr>
        </p:nvSpPr>
        <p:spPr/>
        <p:txBody>
          <a:bodyPr rtlCol="0"/>
          <a:lstStyle/>
          <a:p>
            <a:pPr rtl="0"/>
            <a:fld id="{66A9EE65-CB85-459B-99CA-D29E98A111F3}" type="datetime1">
              <a:rPr lang="cs-CZ" noProof="0" smtClean="0"/>
              <a:t>24.09.2023</a:t>
            </a:fld>
            <a:endParaRPr lang="cs-CZ" noProof="0"/>
          </a:p>
        </p:txBody>
      </p:sp>
      <p:sp>
        <p:nvSpPr>
          <p:cNvPr id="5" name="Zástupný symbol pro zápatí 4"/>
          <p:cNvSpPr>
            <a:spLocks noGrp="1"/>
          </p:cNvSpPr>
          <p:nvPr>
            <p:ph type="ftr" sz="quarter" idx="11"/>
          </p:nvPr>
        </p:nvSpPr>
        <p:spPr/>
        <p:txBody>
          <a:bodyPr rtlCol="0"/>
          <a:lstStyle/>
          <a:p>
            <a:pPr rtl="0"/>
            <a:r>
              <a:rPr lang="cs-CZ" noProof="0"/>
              <a:t>Přidejte zápatí</a:t>
            </a:r>
          </a:p>
        </p:txBody>
      </p:sp>
      <p:sp>
        <p:nvSpPr>
          <p:cNvPr id="6" name="Zástupný symbol pro číslo snímku 5"/>
          <p:cNvSpPr>
            <a:spLocks noGrp="1"/>
          </p:cNvSpPr>
          <p:nvPr>
            <p:ph type="sldNum" sz="quarter" idx="12"/>
          </p:nvPr>
        </p:nvSpPr>
        <p:spPr/>
        <p:txBody>
          <a:bodyPr rtlCol="0"/>
          <a:lstStyle/>
          <a:p>
            <a:pPr rtl="0"/>
            <a:fld id="{5D99DD2A-B520-4620-9B43-64B657BA2D42}" type="slidenum">
              <a:rPr lang="cs-CZ" noProof="0" smtClean="0"/>
              <a:t>‹#›</a:t>
            </a:fld>
            <a:endParaRPr lang="cs-CZ" noProof="0"/>
          </a:p>
        </p:txBody>
      </p:sp>
    </p:spTree>
    <p:extLst>
      <p:ext uri="{BB962C8B-B14F-4D97-AF65-F5344CB8AC3E}">
        <p14:creationId xmlns:p14="http://schemas.microsoft.com/office/powerpoint/2010/main" val="3833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pic>
        <p:nvPicPr>
          <p:cNvPr id="6" name="Obrázek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Nadpis 1"/>
          <p:cNvSpPr>
            <a:spLocks noGrp="1"/>
          </p:cNvSpPr>
          <p:nvPr>
            <p:ph type="title" hasCustomPrompt="1"/>
          </p:nvPr>
        </p:nvSpPr>
        <p:spPr>
          <a:xfrm>
            <a:off x="685801" y="609600"/>
            <a:ext cx="10840914" cy="1260000"/>
          </a:xfrm>
        </p:spPr>
        <p:txBody>
          <a:bodyPr rtlCol="0">
            <a:normAutofit/>
          </a:bodyPr>
          <a:lstStyle>
            <a:lvl1pPr>
              <a:defRPr sz="3000"/>
            </a:lvl1pPr>
          </a:lstStyle>
          <a:p>
            <a:pPr rtl="0"/>
            <a:r>
              <a:rPr lang="cs-CZ" noProof="0"/>
              <a:t>Kliknutím můžete upravit styl předlohy nadpisů.</a:t>
            </a:r>
          </a:p>
        </p:txBody>
      </p:sp>
      <p:sp>
        <p:nvSpPr>
          <p:cNvPr id="3" name="Zástupný symbol pro datum 2"/>
          <p:cNvSpPr>
            <a:spLocks noGrp="1"/>
          </p:cNvSpPr>
          <p:nvPr>
            <p:ph type="dt" sz="half" idx="10"/>
          </p:nvPr>
        </p:nvSpPr>
        <p:spPr/>
        <p:txBody>
          <a:bodyPr rtlCol="0"/>
          <a:lstStyle/>
          <a:p>
            <a:pPr rtl="0"/>
            <a:fld id="{0BEF6616-5A1A-457F-A1D3-5F8C202DFE85}" type="datetime1">
              <a:rPr lang="cs-CZ" noProof="0" smtClean="0"/>
              <a:t>24.09.2023</a:t>
            </a:fld>
            <a:endParaRPr lang="cs-CZ" noProof="0"/>
          </a:p>
        </p:txBody>
      </p:sp>
      <p:sp>
        <p:nvSpPr>
          <p:cNvPr id="4" name="Zástupný symbol pro zápatí 3"/>
          <p:cNvSpPr>
            <a:spLocks noGrp="1"/>
          </p:cNvSpPr>
          <p:nvPr>
            <p:ph type="ftr" sz="quarter" idx="11"/>
          </p:nvPr>
        </p:nvSpPr>
        <p:spPr/>
        <p:txBody>
          <a:bodyPr rtlCol="0"/>
          <a:lstStyle/>
          <a:p>
            <a:pPr rtl="0"/>
            <a:r>
              <a:rPr lang="cs-CZ" noProof="0"/>
              <a:t>Přidejte zápatí</a:t>
            </a:r>
          </a:p>
        </p:txBody>
      </p:sp>
      <p:sp>
        <p:nvSpPr>
          <p:cNvPr id="5" name="Zástupný symbol pro číslo snímku 4"/>
          <p:cNvSpPr>
            <a:spLocks noGrp="1"/>
          </p:cNvSpPr>
          <p:nvPr>
            <p:ph type="sldNum" sz="quarter" idx="12"/>
          </p:nvPr>
        </p:nvSpPr>
        <p:spPr/>
        <p:txBody>
          <a:bodyPr rtlCol="0"/>
          <a:lstStyle/>
          <a:p>
            <a:pPr rtl="0"/>
            <a:fld id="{5D99DD2A-B520-4620-9B43-64B657BA2D42}" type="slidenum">
              <a:rPr lang="cs-CZ" noProof="0" smtClean="0"/>
              <a:t>‹#›</a:t>
            </a:fld>
            <a:endParaRPr lang="cs-CZ" noProof="0"/>
          </a:p>
        </p:txBody>
      </p:sp>
    </p:spTree>
    <p:extLst>
      <p:ext uri="{BB962C8B-B14F-4D97-AF65-F5344CB8AC3E}">
        <p14:creationId xmlns:p14="http://schemas.microsoft.com/office/powerpoint/2010/main" val="15106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pic>
        <p:nvPicPr>
          <p:cNvPr id="5" name="Obrázek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Zástupný symbol pro datum 1"/>
          <p:cNvSpPr>
            <a:spLocks noGrp="1"/>
          </p:cNvSpPr>
          <p:nvPr>
            <p:ph type="dt" sz="half" idx="10"/>
          </p:nvPr>
        </p:nvSpPr>
        <p:spPr/>
        <p:txBody>
          <a:bodyPr rtlCol="0"/>
          <a:lstStyle/>
          <a:p>
            <a:pPr rtl="0"/>
            <a:fld id="{3D3CD9B2-683A-432C-AC83-473EE4624DA8}" type="datetime1">
              <a:rPr lang="cs-CZ" noProof="0" smtClean="0"/>
              <a:t>24.09.2023</a:t>
            </a:fld>
            <a:endParaRPr lang="cs-CZ" noProof="0"/>
          </a:p>
        </p:txBody>
      </p:sp>
      <p:sp>
        <p:nvSpPr>
          <p:cNvPr id="3" name="Zástupný symbol pro zápatí 2"/>
          <p:cNvSpPr>
            <a:spLocks noGrp="1"/>
          </p:cNvSpPr>
          <p:nvPr>
            <p:ph type="ftr" sz="quarter" idx="11"/>
          </p:nvPr>
        </p:nvSpPr>
        <p:spPr/>
        <p:txBody>
          <a:bodyPr rtlCol="0"/>
          <a:lstStyle/>
          <a:p>
            <a:pPr rtl="0"/>
            <a:r>
              <a:rPr lang="cs-CZ" noProof="0"/>
              <a:t>Přidejte zápatí</a:t>
            </a:r>
          </a:p>
        </p:txBody>
      </p:sp>
      <p:sp>
        <p:nvSpPr>
          <p:cNvPr id="4" name="Zástupný symbol pro číslo snímku 3"/>
          <p:cNvSpPr>
            <a:spLocks noGrp="1"/>
          </p:cNvSpPr>
          <p:nvPr>
            <p:ph type="sldNum" sz="quarter" idx="12"/>
          </p:nvPr>
        </p:nvSpPr>
        <p:spPr/>
        <p:txBody>
          <a:bodyPr rtlCol="0"/>
          <a:lstStyle/>
          <a:p>
            <a:pPr rtl="0"/>
            <a:fld id="{5D99DD2A-B520-4620-9B43-64B657BA2D42}" type="slidenum">
              <a:rPr lang="cs-CZ" noProof="0" smtClean="0"/>
              <a:t>‹#›</a:t>
            </a:fld>
            <a:endParaRPr lang="cs-CZ" noProof="0"/>
          </a:p>
        </p:txBody>
      </p:sp>
    </p:spTree>
    <p:extLst>
      <p:ext uri="{BB962C8B-B14F-4D97-AF65-F5344CB8AC3E}">
        <p14:creationId xmlns:p14="http://schemas.microsoft.com/office/powerpoint/2010/main" val="245370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594784" y="846138"/>
            <a:ext cx="10972800" cy="387350"/>
          </a:xfrm>
        </p:spPr>
        <p:txBody>
          <a:bodyPr/>
          <a:lstStyle/>
          <a:p>
            <a:r>
              <a:rPr lang="cs-CZ"/>
              <a:t>Kliknutím lze upravit styl.</a:t>
            </a:r>
          </a:p>
        </p:txBody>
      </p:sp>
      <p:sp>
        <p:nvSpPr>
          <p:cNvPr id="3" name="Zástupný symbol pro tabulku 2"/>
          <p:cNvSpPr>
            <a:spLocks noGrp="1"/>
          </p:cNvSpPr>
          <p:nvPr>
            <p:ph type="tbl" idx="1"/>
          </p:nvPr>
        </p:nvSpPr>
        <p:spPr>
          <a:xfrm>
            <a:off x="575734" y="1808163"/>
            <a:ext cx="11021484" cy="4032250"/>
          </a:xfrm>
        </p:spPr>
        <p:txBody>
          <a:bodyPr/>
          <a:lstStyle/>
          <a:p>
            <a:endParaRPr lang="cs-CZ"/>
          </a:p>
        </p:txBody>
      </p:sp>
      <p:sp>
        <p:nvSpPr>
          <p:cNvPr id="4" name="Zástupný symbol pro datum 3"/>
          <p:cNvSpPr>
            <a:spLocks noGrp="1"/>
          </p:cNvSpPr>
          <p:nvPr>
            <p:ph type="dt" sz="half" idx="10"/>
          </p:nvPr>
        </p:nvSpPr>
        <p:spPr>
          <a:xfrm>
            <a:off x="2688167" y="152400"/>
            <a:ext cx="2844800" cy="539750"/>
          </a:xfrm>
          <a:prstGeom prst="rect">
            <a:avLst/>
          </a:prstGeom>
        </p:spPr>
        <p:txBody>
          <a:bodyPr/>
          <a:lstStyle>
            <a:lvl1pPr>
              <a:defRPr/>
            </a:lvl1pPr>
          </a:lstStyle>
          <a:p>
            <a:fld id="{FE262DF2-0B3F-4EB8-AD8F-726C6C29D728}" type="datetime8">
              <a:rPr lang="en-US" altLang="cs-CZ"/>
              <a:pPr/>
              <a:t>9/24/2023 6:42 AM</a:t>
            </a:fld>
            <a:endParaRPr lang="cs-CZ" altLang="cs-CZ"/>
          </a:p>
        </p:txBody>
      </p:sp>
      <p:sp>
        <p:nvSpPr>
          <p:cNvPr id="5" name="Zástupný symbol pro číslo snímku 4"/>
          <p:cNvSpPr>
            <a:spLocks noGrp="1"/>
          </p:cNvSpPr>
          <p:nvPr>
            <p:ph type="sldNum" sz="quarter" idx="11"/>
          </p:nvPr>
        </p:nvSpPr>
        <p:spPr>
          <a:xfrm>
            <a:off x="1824567" y="152400"/>
            <a:ext cx="850900" cy="539750"/>
          </a:xfrm>
          <a:prstGeom prst="rect">
            <a:avLst/>
          </a:prstGeom>
        </p:spPr>
        <p:txBody>
          <a:bodyPr/>
          <a:lstStyle>
            <a:lvl1pPr>
              <a:defRPr/>
            </a:lvl1pPr>
          </a:lstStyle>
          <a:p>
            <a:r>
              <a:rPr lang="cs-CZ" altLang="cs-CZ"/>
              <a:t> Slide</a:t>
            </a:r>
            <a:fld id="{4982F25F-0F94-4BD5-8F56-1F3253A47B3B}" type="slidenum">
              <a:rPr lang="cs-CZ" altLang="cs-CZ"/>
              <a:pPr/>
              <a:t>‹#›</a:t>
            </a:fld>
            <a:endParaRPr lang="cs-CZ" altLang="cs-CZ"/>
          </a:p>
        </p:txBody>
      </p:sp>
    </p:spTree>
    <p:extLst>
      <p:ext uri="{BB962C8B-B14F-4D97-AF65-F5344CB8AC3E}">
        <p14:creationId xmlns:p14="http://schemas.microsoft.com/office/powerpoint/2010/main" val="4049697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4749800" y="2662238"/>
            <a:ext cx="6934200" cy="995362"/>
          </a:xfrm>
        </p:spPr>
        <p:txBody>
          <a:bodyPr/>
          <a:lstStyle>
            <a:lvl1pPr>
              <a:defRPr/>
            </a:lvl1pPr>
          </a:lstStyle>
          <a:p>
            <a:r>
              <a:rPr lang="en-GB" dirty="0"/>
              <a:t>Click to edit Master title style</a:t>
            </a:r>
          </a:p>
        </p:txBody>
      </p:sp>
      <p:sp>
        <p:nvSpPr>
          <p:cNvPr id="91139" name="Rectangle 3"/>
          <p:cNvSpPr>
            <a:spLocks noGrp="1" noChangeArrowheads="1"/>
          </p:cNvSpPr>
          <p:nvPr>
            <p:ph type="subTitle" idx="1"/>
          </p:nvPr>
        </p:nvSpPr>
        <p:spPr>
          <a:xfrm>
            <a:off x="4749799" y="3779520"/>
            <a:ext cx="6946900" cy="585787"/>
          </a:xfrm>
        </p:spPr>
        <p:txBody>
          <a:bodyPr/>
          <a:lstStyle>
            <a:lvl1pPr marL="0" indent="0">
              <a:buFontTx/>
              <a:buNone/>
              <a:defRPr sz="2000"/>
            </a:lvl1pPr>
          </a:lstStyle>
          <a:p>
            <a:r>
              <a:rPr lang="en-GB" dirty="0"/>
              <a:t>Click to edit Master subtitle style</a:t>
            </a:r>
          </a:p>
        </p:txBody>
      </p:sp>
      <p:sp>
        <p:nvSpPr>
          <p:cNvPr id="8" name="Text Placeholder 7"/>
          <p:cNvSpPr>
            <a:spLocks noGrp="1"/>
          </p:cNvSpPr>
          <p:nvPr>
            <p:ph type="body" sz="quarter" idx="10"/>
          </p:nvPr>
        </p:nvSpPr>
        <p:spPr>
          <a:xfrm>
            <a:off x="4749800" y="4578172"/>
            <a:ext cx="6951133" cy="1404938"/>
          </a:xfrm>
        </p:spPr>
        <p:txBody>
          <a:bodyPr/>
          <a:lstStyle>
            <a:lvl1pPr marL="0" indent="0">
              <a:buNone/>
              <a:defRPr sz="1400"/>
            </a:lvl1pPr>
          </a:lstStyle>
          <a:p>
            <a:pPr lvl="0"/>
            <a:r>
              <a:rPr lang="en-US" dirty="0"/>
              <a:t>Click to edit Master text styles</a:t>
            </a:r>
          </a:p>
        </p:txBody>
      </p:sp>
    </p:spTree>
    <p:extLst>
      <p:ext uri="{BB962C8B-B14F-4D97-AF65-F5344CB8AC3E}">
        <p14:creationId xmlns:p14="http://schemas.microsoft.com/office/powerpoint/2010/main" val="67473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Obrázek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Nadpis 1"/>
          <p:cNvSpPr>
            <a:spLocks noGrp="1"/>
          </p:cNvSpPr>
          <p:nvPr>
            <p:ph type="ctrTitle" hasCustomPrompt="1"/>
          </p:nvPr>
        </p:nvSpPr>
        <p:spPr>
          <a:xfrm>
            <a:off x="2476500" y="2716272"/>
            <a:ext cx="8683625" cy="2421464"/>
          </a:xfrm>
        </p:spPr>
        <p:txBody>
          <a:bodyPr rtlCol="0" anchor="b">
            <a:normAutofit/>
          </a:bodyPr>
          <a:lstStyle>
            <a:lvl1pPr algn="r">
              <a:defRPr sz="4800">
                <a:effectLst/>
              </a:defRPr>
            </a:lvl1pPr>
          </a:lstStyle>
          <a:p>
            <a:pPr rtl="0"/>
            <a:r>
              <a:rPr lang="cs-CZ" noProof="0"/>
              <a:t>Kliknutím můžete upravit styl předlohy nadpisů.</a:t>
            </a:r>
          </a:p>
        </p:txBody>
      </p:sp>
      <p:sp>
        <p:nvSpPr>
          <p:cNvPr id="3" name="Podnadpis 2"/>
          <p:cNvSpPr>
            <a:spLocks noGrp="1"/>
          </p:cNvSpPr>
          <p:nvPr>
            <p:ph type="subTitle" idx="1" hasCustomPrompt="1"/>
          </p:nvPr>
        </p:nvSpPr>
        <p:spPr>
          <a:xfrm>
            <a:off x="2476500" y="5137736"/>
            <a:ext cx="8683625" cy="732840"/>
          </a:xfrm>
        </p:spPr>
        <p:txBody>
          <a:bodyPr rtlCol="0"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cs-CZ" noProof="0"/>
              <a:t>Kliknutím můžete upravit styl předlohy podnadpisů.</a:t>
            </a:r>
          </a:p>
        </p:txBody>
      </p:sp>
      <p:sp>
        <p:nvSpPr>
          <p:cNvPr id="4" name="Zástupný symbol pro datum 3"/>
          <p:cNvSpPr>
            <a:spLocks noGrp="1"/>
          </p:cNvSpPr>
          <p:nvPr>
            <p:ph type="dt" sz="half" idx="10"/>
          </p:nvPr>
        </p:nvSpPr>
        <p:spPr>
          <a:xfrm>
            <a:off x="8932558" y="5870575"/>
            <a:ext cx="1600200" cy="377825"/>
          </a:xfrm>
        </p:spPr>
        <p:txBody>
          <a:bodyPr rtlCol="0"/>
          <a:lstStyle/>
          <a:p>
            <a:pPr rtl="0"/>
            <a:fld id="{E2585F93-101A-4539-AD95-348FDAA790C4}" type="datetime1">
              <a:rPr lang="cs-CZ" noProof="0" smtClean="0"/>
              <a:t>24.09.2023</a:t>
            </a:fld>
            <a:endParaRPr lang="cs-CZ" noProof="0"/>
          </a:p>
        </p:txBody>
      </p:sp>
      <p:sp>
        <p:nvSpPr>
          <p:cNvPr id="5" name="Zástupný symbol pro zápatí 4"/>
          <p:cNvSpPr>
            <a:spLocks noGrp="1"/>
          </p:cNvSpPr>
          <p:nvPr>
            <p:ph type="ftr" sz="quarter" idx="11"/>
          </p:nvPr>
        </p:nvSpPr>
        <p:spPr>
          <a:xfrm>
            <a:off x="3962399" y="5870575"/>
            <a:ext cx="4893958" cy="377825"/>
          </a:xfrm>
        </p:spPr>
        <p:txBody>
          <a:bodyPr rtlCol="0"/>
          <a:lstStyle/>
          <a:p>
            <a:pPr rtl="0"/>
            <a:r>
              <a:rPr lang="cs-CZ" noProof="0"/>
              <a:t>Přidejte zápatí</a:t>
            </a:r>
          </a:p>
        </p:txBody>
      </p:sp>
      <p:sp>
        <p:nvSpPr>
          <p:cNvPr id="6" name="Zástupný symbol pro číslo snímku 5"/>
          <p:cNvSpPr>
            <a:spLocks noGrp="1"/>
          </p:cNvSpPr>
          <p:nvPr>
            <p:ph type="sldNum" sz="quarter" idx="12"/>
          </p:nvPr>
        </p:nvSpPr>
        <p:spPr>
          <a:xfrm>
            <a:off x="10608958" y="5870575"/>
            <a:ext cx="551167" cy="377825"/>
          </a:xfrm>
        </p:spPr>
        <p:txBody>
          <a:bodyPr rtlCol="0"/>
          <a:lstStyle/>
          <a:p>
            <a:pPr rtl="0"/>
            <a:fld id="{5D99DD2A-B520-4620-9B43-64B657BA2D42}" type="slidenum">
              <a:rPr lang="cs-CZ" noProof="0" smtClean="0"/>
              <a:t>‹#›</a:t>
            </a:fld>
            <a:endParaRPr lang="cs-CZ" noProof="0"/>
          </a:p>
        </p:txBody>
      </p:sp>
    </p:spTree>
    <p:extLst>
      <p:ext uri="{BB962C8B-B14F-4D97-AF65-F5344CB8AC3E}">
        <p14:creationId xmlns:p14="http://schemas.microsoft.com/office/powerpoint/2010/main" val="40629371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pic>
        <p:nvPicPr>
          <p:cNvPr id="8" name="Obrázek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Nadpis 1"/>
          <p:cNvSpPr>
            <a:spLocks noGrp="1"/>
          </p:cNvSpPr>
          <p:nvPr>
            <p:ph type="title" hasCustomPrompt="1"/>
          </p:nvPr>
        </p:nvSpPr>
        <p:spPr>
          <a:xfrm>
            <a:off x="552450" y="1874308"/>
            <a:ext cx="3814235" cy="1260000"/>
          </a:xfrm>
        </p:spPr>
        <p:txBody>
          <a:bodyPr rtlCol="0" anchor="ctr" anchorCtr="0">
            <a:noAutofit/>
          </a:bodyPr>
          <a:lstStyle>
            <a:lvl1pPr algn="r">
              <a:defRPr sz="3000" b="0"/>
            </a:lvl1pPr>
          </a:lstStyle>
          <a:p>
            <a:pPr rtl="0"/>
            <a:r>
              <a:rPr lang="cs-CZ" noProof="0"/>
              <a:t>Kliknutím můžete upravit styl předlohy nadpisů.</a:t>
            </a:r>
          </a:p>
        </p:txBody>
      </p:sp>
      <p:sp>
        <p:nvSpPr>
          <p:cNvPr id="3" name="Zástupný symbol pro obsah 2"/>
          <p:cNvSpPr>
            <a:spLocks noGrp="1"/>
          </p:cNvSpPr>
          <p:nvPr>
            <p:ph idx="1" hasCustomPrompt="1"/>
          </p:nvPr>
        </p:nvSpPr>
        <p:spPr>
          <a:xfrm>
            <a:off x="4648200" y="0"/>
            <a:ext cx="7543800" cy="6856214"/>
          </a:xfrm>
        </p:spPr>
        <p:txBody>
          <a:bodyPr rtlCol="0" anchor="ctr">
            <a:normAutofit/>
          </a:bodyPr>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text 3"/>
          <p:cNvSpPr>
            <a:spLocks noGrp="1"/>
          </p:cNvSpPr>
          <p:nvPr>
            <p:ph type="body" sz="half" idx="2" hasCustomPrompt="1"/>
          </p:nvPr>
        </p:nvSpPr>
        <p:spPr>
          <a:xfrm>
            <a:off x="552450" y="3134308"/>
            <a:ext cx="3814235" cy="2016600"/>
          </a:xfrm>
        </p:spPr>
        <p:txBody>
          <a:bodyPr rtlCol="0"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Kliknutím můžete upravit styly předlohy textu.</a:t>
            </a:r>
          </a:p>
        </p:txBody>
      </p:sp>
      <p:sp>
        <p:nvSpPr>
          <p:cNvPr id="5" name="Zástupný symbol pro datum 4"/>
          <p:cNvSpPr>
            <a:spLocks noGrp="1"/>
          </p:cNvSpPr>
          <p:nvPr>
            <p:ph type="dt" sz="half" idx="10"/>
          </p:nvPr>
        </p:nvSpPr>
        <p:spPr/>
        <p:txBody>
          <a:bodyPr rtlCol="0"/>
          <a:lstStyle/>
          <a:p>
            <a:pPr rtl="0"/>
            <a:fld id="{C11B7826-EF08-47A1-BAD0-8C224DB3A67A}" type="datetime1">
              <a:rPr lang="cs-CZ" noProof="0" smtClean="0"/>
              <a:t>24.09.2023</a:t>
            </a:fld>
            <a:endParaRPr lang="cs-CZ" noProof="0"/>
          </a:p>
        </p:txBody>
      </p:sp>
      <p:sp>
        <p:nvSpPr>
          <p:cNvPr id="6" name="Zástupný symbol pro zápatí 5"/>
          <p:cNvSpPr>
            <a:spLocks noGrp="1"/>
          </p:cNvSpPr>
          <p:nvPr>
            <p:ph type="ftr" sz="quarter" idx="11"/>
          </p:nvPr>
        </p:nvSpPr>
        <p:spPr/>
        <p:txBody>
          <a:bodyPr rtlCol="0"/>
          <a:lstStyle/>
          <a:p>
            <a:pPr rtl="0"/>
            <a:r>
              <a:rPr lang="cs-CZ" noProof="0"/>
              <a:t>Přidejte zápatí</a:t>
            </a:r>
          </a:p>
        </p:txBody>
      </p:sp>
      <p:sp>
        <p:nvSpPr>
          <p:cNvPr id="7" name="Zástupný symbol pro číslo snímku 6"/>
          <p:cNvSpPr>
            <a:spLocks noGrp="1"/>
          </p:cNvSpPr>
          <p:nvPr>
            <p:ph type="sldNum" sz="quarter" idx="12"/>
          </p:nvPr>
        </p:nvSpPr>
        <p:spPr/>
        <p:txBody>
          <a:bodyPr rtlCol="0"/>
          <a:lstStyle/>
          <a:p>
            <a:pPr rtl="0"/>
            <a:fld id="{5D99DD2A-B520-4620-9B43-64B657BA2D42}" type="slidenum">
              <a:rPr lang="cs-CZ" noProof="0" smtClean="0"/>
              <a:t>‹#›</a:t>
            </a:fld>
            <a:endParaRPr lang="cs-CZ" noProof="0"/>
          </a:p>
        </p:txBody>
      </p:sp>
    </p:spTree>
    <p:extLst>
      <p:ext uri="{BB962C8B-B14F-4D97-AF65-F5344CB8AC3E}">
        <p14:creationId xmlns:p14="http://schemas.microsoft.com/office/powerpoint/2010/main" val="20063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pis a obsah nadpisu">
    <p:spTree>
      <p:nvGrpSpPr>
        <p:cNvPr id="1" name=""/>
        <p:cNvGrpSpPr/>
        <p:nvPr/>
      </p:nvGrpSpPr>
      <p:grpSpPr>
        <a:xfrm>
          <a:off x="0" y="0"/>
          <a:ext cx="0" cy="0"/>
          <a:chOff x="0" y="0"/>
          <a:chExt cx="0" cy="0"/>
        </a:xfrm>
      </p:grpSpPr>
      <p:pic>
        <p:nvPicPr>
          <p:cNvPr id="11" name="Obrázek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Nadpis 1"/>
          <p:cNvSpPr>
            <a:spLocks noGrp="1"/>
          </p:cNvSpPr>
          <p:nvPr>
            <p:ph type="title" hasCustomPrompt="1"/>
          </p:nvPr>
        </p:nvSpPr>
        <p:spPr>
          <a:xfrm>
            <a:off x="685801" y="609601"/>
            <a:ext cx="10840914" cy="1260000"/>
          </a:xfrm>
        </p:spPr>
        <p:txBody>
          <a:bodyPr rtlCol="0" anchor="ctr" anchorCtr="0">
            <a:normAutofit/>
          </a:bodyPr>
          <a:lstStyle>
            <a:lvl1pPr>
              <a:defRPr sz="3000"/>
            </a:lvl1pPr>
          </a:lstStyle>
          <a:p>
            <a:pPr rtl="0"/>
            <a:r>
              <a:rPr lang="cs-CZ" noProof="0"/>
              <a:t>Kliknutím můžete upravit styl předlohy nadpisů.</a:t>
            </a:r>
          </a:p>
        </p:txBody>
      </p:sp>
      <p:sp>
        <p:nvSpPr>
          <p:cNvPr id="3" name="Zástupný symbol pro text 2"/>
          <p:cNvSpPr>
            <a:spLocks noGrp="1"/>
          </p:cNvSpPr>
          <p:nvPr>
            <p:ph type="body" idx="1" hasCustomPrompt="1"/>
          </p:nvPr>
        </p:nvSpPr>
        <p:spPr>
          <a:xfrm>
            <a:off x="685799" y="1881824"/>
            <a:ext cx="10840914" cy="1032826"/>
          </a:xfrm>
        </p:spPr>
        <p:txBody>
          <a:bodyPr rtlCol="0"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Kliknutím můžete upravit styl předlohy textů.</a:t>
            </a:r>
          </a:p>
        </p:txBody>
      </p:sp>
      <p:sp>
        <p:nvSpPr>
          <p:cNvPr id="7" name="Zástupný symbol pro datum 6"/>
          <p:cNvSpPr>
            <a:spLocks noGrp="1"/>
          </p:cNvSpPr>
          <p:nvPr>
            <p:ph type="dt" sz="half" idx="10"/>
          </p:nvPr>
        </p:nvSpPr>
        <p:spPr/>
        <p:txBody>
          <a:bodyPr rtlCol="0"/>
          <a:lstStyle/>
          <a:p>
            <a:pPr rtl="0"/>
            <a:fld id="{E9204575-99BF-4EEF-82BB-DD9913727204}" type="datetime1">
              <a:rPr lang="cs-CZ" noProof="0" smtClean="0"/>
              <a:t>24.09.2023</a:t>
            </a:fld>
            <a:endParaRPr lang="cs-CZ" noProof="0"/>
          </a:p>
        </p:txBody>
      </p:sp>
      <p:sp>
        <p:nvSpPr>
          <p:cNvPr id="8" name="Zástupný symbol pro zápatí 7"/>
          <p:cNvSpPr>
            <a:spLocks noGrp="1"/>
          </p:cNvSpPr>
          <p:nvPr>
            <p:ph type="ftr" sz="quarter" idx="11"/>
          </p:nvPr>
        </p:nvSpPr>
        <p:spPr/>
        <p:txBody>
          <a:bodyPr rtlCol="0"/>
          <a:lstStyle/>
          <a:p>
            <a:pPr rtl="0"/>
            <a:r>
              <a:rPr lang="cs-CZ" noProof="0"/>
              <a:t>Přidejte zápatí</a:t>
            </a:r>
          </a:p>
        </p:txBody>
      </p:sp>
      <p:sp>
        <p:nvSpPr>
          <p:cNvPr id="6" name="Zástupný symbol pro text 5">
            <a:extLst>
              <a:ext uri="{FF2B5EF4-FFF2-40B4-BE49-F238E27FC236}">
                <a16:creationId xmlns:a16="http://schemas.microsoft.com/office/drawing/2014/main" id="{B47DAE59-9D63-4159-8F3E-560C31F19A89}"/>
              </a:ext>
            </a:extLst>
          </p:cNvPr>
          <p:cNvSpPr>
            <a:spLocks noGrp="1"/>
          </p:cNvSpPr>
          <p:nvPr>
            <p:ph type="body" sz="quarter" idx="14" hasCustomPrompt="1"/>
          </p:nvPr>
        </p:nvSpPr>
        <p:spPr>
          <a:xfrm>
            <a:off x="1216192"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cs-CZ" noProof="0"/>
              <a:t>Kliknutím můžete upravit styl předlohy textů.</a:t>
            </a:r>
          </a:p>
        </p:txBody>
      </p:sp>
      <p:sp>
        <p:nvSpPr>
          <p:cNvPr id="9" name="Zástupný symbol pro číslo snímku 8"/>
          <p:cNvSpPr>
            <a:spLocks noGrp="1"/>
          </p:cNvSpPr>
          <p:nvPr>
            <p:ph type="sldNum" sz="quarter" idx="12"/>
          </p:nvPr>
        </p:nvSpPr>
        <p:spPr/>
        <p:txBody>
          <a:bodyPr rtlCol="0"/>
          <a:lstStyle/>
          <a:p>
            <a:pPr rtl="0"/>
            <a:fld id="{5D99DD2A-B520-4620-9B43-64B657BA2D42}" type="slidenum">
              <a:rPr lang="cs-CZ" noProof="0" smtClean="0"/>
              <a:t>‹#›</a:t>
            </a:fld>
            <a:endParaRPr lang="cs-CZ" noProof="0"/>
          </a:p>
        </p:txBody>
      </p:sp>
      <p:sp>
        <p:nvSpPr>
          <p:cNvPr id="12" name="Zástupný symbol pro text 2">
            <a:extLst>
              <a:ext uri="{FF2B5EF4-FFF2-40B4-BE49-F238E27FC236}">
                <a16:creationId xmlns:a16="http://schemas.microsoft.com/office/drawing/2014/main" id="{4249143D-80A5-4E4C-BBFD-F253500CE226}"/>
              </a:ext>
            </a:extLst>
          </p:cNvPr>
          <p:cNvSpPr>
            <a:spLocks noGrp="1"/>
          </p:cNvSpPr>
          <p:nvPr>
            <p:ph type="body" idx="13" hasCustomPrompt="1"/>
          </p:nvPr>
        </p:nvSpPr>
        <p:spPr>
          <a:xfrm>
            <a:off x="685799" y="2914650"/>
            <a:ext cx="10840914" cy="502126"/>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Kliknutím můžete upravit styl předlohy textů.</a:t>
            </a:r>
          </a:p>
        </p:txBody>
      </p:sp>
      <p:sp>
        <p:nvSpPr>
          <p:cNvPr id="20" name="Zástupný symbol pro text 5">
            <a:extLst>
              <a:ext uri="{FF2B5EF4-FFF2-40B4-BE49-F238E27FC236}">
                <a16:creationId xmlns:a16="http://schemas.microsoft.com/office/drawing/2014/main" id="{B06123F0-984B-4EF8-9945-3621C401B7AD}"/>
              </a:ext>
            </a:extLst>
          </p:cNvPr>
          <p:cNvSpPr>
            <a:spLocks noGrp="1"/>
          </p:cNvSpPr>
          <p:nvPr>
            <p:ph type="body" sz="quarter" idx="17" hasCustomPrompt="1"/>
          </p:nvPr>
        </p:nvSpPr>
        <p:spPr>
          <a:xfrm>
            <a:off x="7465366"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cs-CZ" noProof="0"/>
              <a:t>Kliknutím můžete upravit styl předlohy textů.</a:t>
            </a:r>
          </a:p>
        </p:txBody>
      </p:sp>
      <p:sp>
        <p:nvSpPr>
          <p:cNvPr id="21" name="Zástupný symbol pro text 5">
            <a:extLst>
              <a:ext uri="{FF2B5EF4-FFF2-40B4-BE49-F238E27FC236}">
                <a16:creationId xmlns:a16="http://schemas.microsoft.com/office/drawing/2014/main" id="{A669C074-A9BE-4B07-ACEE-3B34AAC8B9E7}"/>
              </a:ext>
            </a:extLst>
          </p:cNvPr>
          <p:cNvSpPr>
            <a:spLocks noGrp="1"/>
          </p:cNvSpPr>
          <p:nvPr>
            <p:ph type="body" sz="quarter" idx="18" hasCustomPrompt="1"/>
          </p:nvPr>
        </p:nvSpPr>
        <p:spPr>
          <a:xfrm>
            <a:off x="9548424"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cs-CZ" noProof="0"/>
              <a:t>Kliknutím můžete upravit styl předlohy textů.</a:t>
            </a:r>
          </a:p>
        </p:txBody>
      </p:sp>
      <p:sp>
        <p:nvSpPr>
          <p:cNvPr id="19" name="Zástupný symbol pro text 5">
            <a:extLst>
              <a:ext uri="{FF2B5EF4-FFF2-40B4-BE49-F238E27FC236}">
                <a16:creationId xmlns:a16="http://schemas.microsoft.com/office/drawing/2014/main" id="{84A40D78-D6DD-41A7-A132-9D48DF8649A9}"/>
              </a:ext>
            </a:extLst>
          </p:cNvPr>
          <p:cNvSpPr>
            <a:spLocks noGrp="1"/>
          </p:cNvSpPr>
          <p:nvPr>
            <p:ph type="body" sz="quarter" idx="16" hasCustomPrompt="1"/>
          </p:nvPr>
        </p:nvSpPr>
        <p:spPr>
          <a:xfrm>
            <a:off x="5382308"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cs-CZ" noProof="0"/>
              <a:t>Kliknutím můžete upravit styl předlohy textů.</a:t>
            </a:r>
          </a:p>
        </p:txBody>
      </p:sp>
      <p:sp>
        <p:nvSpPr>
          <p:cNvPr id="18" name="Zástupný symbol pro text 5">
            <a:extLst>
              <a:ext uri="{FF2B5EF4-FFF2-40B4-BE49-F238E27FC236}">
                <a16:creationId xmlns:a16="http://schemas.microsoft.com/office/drawing/2014/main" id="{4A9CFAA7-850F-4C92-A9BE-56452E5CA04D}"/>
              </a:ext>
            </a:extLst>
          </p:cNvPr>
          <p:cNvSpPr>
            <a:spLocks noGrp="1"/>
          </p:cNvSpPr>
          <p:nvPr>
            <p:ph type="body" sz="quarter" idx="15" hasCustomPrompt="1"/>
          </p:nvPr>
        </p:nvSpPr>
        <p:spPr>
          <a:xfrm>
            <a:off x="3299250" y="3837470"/>
            <a:ext cx="1310050" cy="959003"/>
          </a:xfrm>
        </p:spPr>
        <p:txBody>
          <a:bodyPr rtlCol="0">
            <a:noAutofit/>
          </a:bodyPr>
          <a:lstStyle>
            <a:lvl1pPr marL="0" indent="0" algn="ctr">
              <a:buNone/>
              <a:defRPr sz="1200"/>
            </a:lvl1pPr>
            <a:lvl3pPr algn="ctr">
              <a:defRPr sz="1200"/>
            </a:lvl3pPr>
            <a:lvl5pPr marL="1828800" indent="0">
              <a:buNone/>
              <a:defRPr/>
            </a:lvl5pPr>
          </a:lstStyle>
          <a:p>
            <a:pPr lvl="0" rtl="0"/>
            <a:r>
              <a:rPr lang="cs-CZ" noProof="0"/>
              <a:t>Kliknutím můžete upravit styl předlohy textů.</a:t>
            </a:r>
          </a:p>
        </p:txBody>
      </p:sp>
      <p:cxnSp>
        <p:nvCxnSpPr>
          <p:cNvPr id="14" name="Přímá spojnice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pic>
        <p:nvPicPr>
          <p:cNvPr id="8" name="Obrázek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Nadpis 1"/>
          <p:cNvSpPr>
            <a:spLocks noGrp="1"/>
          </p:cNvSpPr>
          <p:nvPr>
            <p:ph type="title" hasCustomPrompt="1"/>
          </p:nvPr>
        </p:nvSpPr>
        <p:spPr>
          <a:xfrm>
            <a:off x="1457326" y="995967"/>
            <a:ext cx="6238874" cy="1260000"/>
          </a:xfrm>
        </p:spPr>
        <p:txBody>
          <a:bodyPr rtlCol="0" anchor="ctr" anchorCtr="0">
            <a:noAutofit/>
          </a:bodyPr>
          <a:lstStyle>
            <a:lvl1pPr algn="r">
              <a:defRPr sz="3000" b="0"/>
            </a:lvl1pPr>
          </a:lstStyle>
          <a:p>
            <a:pPr rtl="0"/>
            <a:r>
              <a:rPr lang="cs-CZ" noProof="0"/>
              <a:t>Kliknutím můžete upravit styl předlohy nadpisů.</a:t>
            </a:r>
          </a:p>
        </p:txBody>
      </p:sp>
      <p:sp>
        <p:nvSpPr>
          <p:cNvPr id="14" name="Zástupný symbol obrázku 2"/>
          <p:cNvSpPr>
            <a:spLocks noGrp="1" noChangeAspect="1"/>
          </p:cNvSpPr>
          <p:nvPr>
            <p:ph type="pic" idx="1" hasCustomPrompt="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cs-CZ" noProof="0"/>
              <a:t>Po kliknutí na ikonu můžete přidat obrázek.</a:t>
            </a:r>
          </a:p>
        </p:txBody>
      </p:sp>
      <p:sp>
        <p:nvSpPr>
          <p:cNvPr id="4" name="Zástupný symbol pro text 3"/>
          <p:cNvSpPr>
            <a:spLocks noGrp="1"/>
          </p:cNvSpPr>
          <p:nvPr>
            <p:ph type="body" sz="half" idx="2" hasCustomPrompt="1"/>
          </p:nvPr>
        </p:nvSpPr>
        <p:spPr>
          <a:xfrm>
            <a:off x="1085849" y="2255967"/>
            <a:ext cx="6610351" cy="3476618"/>
          </a:xfrm>
        </p:spPr>
        <p:txBody>
          <a:bodyPr rtlCol="0"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Kliknutím můžete upravit styly předlohy textu.</a:t>
            </a:r>
          </a:p>
        </p:txBody>
      </p:sp>
      <p:sp>
        <p:nvSpPr>
          <p:cNvPr id="5" name="Zástupný symbol pro datum 4"/>
          <p:cNvSpPr>
            <a:spLocks noGrp="1"/>
          </p:cNvSpPr>
          <p:nvPr>
            <p:ph type="dt" sz="half" idx="10"/>
          </p:nvPr>
        </p:nvSpPr>
        <p:spPr/>
        <p:txBody>
          <a:bodyPr rtlCol="0"/>
          <a:lstStyle/>
          <a:p>
            <a:pPr rtl="0"/>
            <a:fld id="{69B4C85E-3FEF-48D5-8964-970AD42DCEA1}" type="datetime1">
              <a:rPr lang="cs-CZ" noProof="0" smtClean="0"/>
              <a:t>24.09.2023</a:t>
            </a:fld>
            <a:endParaRPr lang="cs-CZ" noProof="0"/>
          </a:p>
        </p:txBody>
      </p:sp>
      <p:sp>
        <p:nvSpPr>
          <p:cNvPr id="6" name="Zástupný symbol pro zápatí 5"/>
          <p:cNvSpPr>
            <a:spLocks noGrp="1"/>
          </p:cNvSpPr>
          <p:nvPr>
            <p:ph type="ftr" sz="quarter" idx="11"/>
          </p:nvPr>
        </p:nvSpPr>
        <p:spPr/>
        <p:txBody>
          <a:bodyPr rtlCol="0"/>
          <a:lstStyle/>
          <a:p>
            <a:pPr rtl="0"/>
            <a:r>
              <a:rPr lang="cs-CZ" noProof="0"/>
              <a:t>Přidejte zápatí</a:t>
            </a:r>
          </a:p>
        </p:txBody>
      </p:sp>
      <p:sp>
        <p:nvSpPr>
          <p:cNvPr id="7" name="Zástupný symbol pro číslo snímku 6"/>
          <p:cNvSpPr>
            <a:spLocks noGrp="1"/>
          </p:cNvSpPr>
          <p:nvPr>
            <p:ph type="sldNum" sz="quarter" idx="12"/>
          </p:nvPr>
        </p:nvSpPr>
        <p:spPr/>
        <p:txBody>
          <a:bodyPr rtlCol="0"/>
          <a:lstStyle/>
          <a:p>
            <a:pPr rtl="0"/>
            <a:fld id="{5D99DD2A-B520-4620-9B43-64B657BA2D42}" type="slidenum">
              <a:rPr lang="cs-CZ" noProof="0" smtClean="0"/>
              <a:t>‹#›</a:t>
            </a:fld>
            <a:endParaRPr lang="cs-CZ" noProof="0"/>
          </a:p>
        </p:txBody>
      </p:sp>
    </p:spTree>
    <p:extLst>
      <p:ext uri="{BB962C8B-B14F-4D97-AF65-F5344CB8AC3E}">
        <p14:creationId xmlns:p14="http://schemas.microsoft.com/office/powerpoint/2010/main" val="3969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avý obrázek s popiskem">
    <p:spTree>
      <p:nvGrpSpPr>
        <p:cNvPr id="1" name=""/>
        <p:cNvGrpSpPr/>
        <p:nvPr/>
      </p:nvGrpSpPr>
      <p:grpSpPr>
        <a:xfrm>
          <a:off x="0" y="0"/>
          <a:ext cx="0" cy="0"/>
          <a:chOff x="0" y="0"/>
          <a:chExt cx="0" cy="0"/>
        </a:xfrm>
      </p:grpSpPr>
      <p:pic>
        <p:nvPicPr>
          <p:cNvPr id="8" name="Obrázek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Nadpis 1"/>
          <p:cNvSpPr>
            <a:spLocks noGrp="1"/>
          </p:cNvSpPr>
          <p:nvPr>
            <p:ph type="title" hasCustomPrompt="1"/>
          </p:nvPr>
        </p:nvSpPr>
        <p:spPr>
          <a:xfrm>
            <a:off x="6657974" y="995968"/>
            <a:ext cx="4848225" cy="1260000"/>
          </a:xfrm>
        </p:spPr>
        <p:txBody>
          <a:bodyPr rtlCol="0" anchor="ctr" anchorCtr="0">
            <a:normAutofit/>
          </a:bodyPr>
          <a:lstStyle>
            <a:lvl1pPr algn="l">
              <a:defRPr sz="3000" b="0"/>
            </a:lvl1pPr>
          </a:lstStyle>
          <a:p>
            <a:pPr rtl="0"/>
            <a:r>
              <a:rPr lang="cs-CZ" noProof="0"/>
              <a:t>Kliknutím můžete upravit styl předlohy nadpisů.</a:t>
            </a:r>
          </a:p>
        </p:txBody>
      </p:sp>
      <p:sp>
        <p:nvSpPr>
          <p:cNvPr id="14" name="Zástupný symbol obrázku 2"/>
          <p:cNvSpPr>
            <a:spLocks noGrp="1" noChangeAspect="1"/>
          </p:cNvSpPr>
          <p:nvPr>
            <p:ph type="pic" idx="1" hasCustomPrompt="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cs-CZ" noProof="0"/>
              <a:t>Po kliknutí na ikonu můžete přidat obrázek.</a:t>
            </a:r>
          </a:p>
        </p:txBody>
      </p:sp>
      <p:sp>
        <p:nvSpPr>
          <p:cNvPr id="4" name="Zástupný symbol pro text 3"/>
          <p:cNvSpPr>
            <a:spLocks noGrp="1"/>
          </p:cNvSpPr>
          <p:nvPr>
            <p:ph type="body" sz="half" idx="2" hasCustomPrompt="1"/>
          </p:nvPr>
        </p:nvSpPr>
        <p:spPr>
          <a:xfrm>
            <a:off x="6657974" y="2255968"/>
            <a:ext cx="4848225" cy="3476617"/>
          </a:xfrm>
        </p:spPr>
        <p:txBody>
          <a:bodyPr rtlCol="0"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noProof="0"/>
              <a:t>Kliknutím můžete upravit styl předlohy textů.</a:t>
            </a:r>
          </a:p>
        </p:txBody>
      </p:sp>
      <p:sp>
        <p:nvSpPr>
          <p:cNvPr id="5" name="Zástupný symbol pro datum 4"/>
          <p:cNvSpPr>
            <a:spLocks noGrp="1"/>
          </p:cNvSpPr>
          <p:nvPr>
            <p:ph type="dt" sz="half" idx="10"/>
          </p:nvPr>
        </p:nvSpPr>
        <p:spPr/>
        <p:txBody>
          <a:bodyPr rtlCol="0"/>
          <a:lstStyle/>
          <a:p>
            <a:pPr rtl="0"/>
            <a:fld id="{F59D1A50-74BF-4895-9BFB-EA29ABEA3B27}" type="datetime1">
              <a:rPr lang="cs-CZ" noProof="0" smtClean="0"/>
              <a:t>24.09.2023</a:t>
            </a:fld>
            <a:endParaRPr lang="cs-CZ" noProof="0"/>
          </a:p>
        </p:txBody>
      </p:sp>
      <p:sp>
        <p:nvSpPr>
          <p:cNvPr id="6" name="Zástupný symbol pro zápatí 5"/>
          <p:cNvSpPr>
            <a:spLocks noGrp="1"/>
          </p:cNvSpPr>
          <p:nvPr>
            <p:ph type="ftr" sz="quarter" idx="11"/>
          </p:nvPr>
        </p:nvSpPr>
        <p:spPr/>
        <p:txBody>
          <a:bodyPr rtlCol="0"/>
          <a:lstStyle/>
          <a:p>
            <a:pPr rtl="0"/>
            <a:r>
              <a:rPr lang="cs-CZ" noProof="0"/>
              <a:t>Přidejte zápatí</a:t>
            </a:r>
          </a:p>
        </p:txBody>
      </p:sp>
      <p:sp>
        <p:nvSpPr>
          <p:cNvPr id="7" name="Zástupný symbol pro číslo snímku 6"/>
          <p:cNvSpPr>
            <a:spLocks noGrp="1"/>
          </p:cNvSpPr>
          <p:nvPr>
            <p:ph type="sldNum" sz="quarter" idx="12"/>
          </p:nvPr>
        </p:nvSpPr>
        <p:spPr/>
        <p:txBody>
          <a:bodyPr rtlCol="0"/>
          <a:lstStyle/>
          <a:p>
            <a:pPr rtl="0"/>
            <a:fld id="{5D99DD2A-B520-4620-9B43-64B657BA2D42}" type="slidenum">
              <a:rPr lang="cs-CZ" noProof="0" smtClean="0"/>
              <a:t>‹#›</a:t>
            </a:fld>
            <a:endParaRPr lang="cs-CZ" noProof="0"/>
          </a:p>
        </p:txBody>
      </p:sp>
    </p:spTree>
    <p:extLst>
      <p:ext uri="{BB962C8B-B14F-4D97-AF65-F5344CB8AC3E}">
        <p14:creationId xmlns:p14="http://schemas.microsoft.com/office/powerpoint/2010/main" val="383295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itace s titulkem">
    <p:spTree>
      <p:nvGrpSpPr>
        <p:cNvPr id="1" name=""/>
        <p:cNvGrpSpPr/>
        <p:nvPr/>
      </p:nvGrpSpPr>
      <p:grpSpPr>
        <a:xfrm>
          <a:off x="0" y="0"/>
          <a:ext cx="0" cy="0"/>
          <a:chOff x="0" y="0"/>
          <a:chExt cx="0" cy="0"/>
        </a:xfrm>
      </p:grpSpPr>
      <p:pic>
        <p:nvPicPr>
          <p:cNvPr id="16" name="Obrázek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ové pole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cs-CZ" sz="8000" noProof="0">
                <a:solidFill>
                  <a:schemeClr val="tx1"/>
                </a:solidFill>
                <a:effectLst/>
              </a:rPr>
              <a:t>“</a:t>
            </a:r>
          </a:p>
        </p:txBody>
      </p:sp>
      <p:sp>
        <p:nvSpPr>
          <p:cNvPr id="11" name="Textové pole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cs-CZ" sz="8000" noProof="0">
                <a:solidFill>
                  <a:schemeClr val="tx1"/>
                </a:solidFill>
                <a:effectLst/>
              </a:rPr>
              <a:t>„</a:t>
            </a:r>
          </a:p>
        </p:txBody>
      </p:sp>
      <p:sp>
        <p:nvSpPr>
          <p:cNvPr id="2" name="Nadpis 1"/>
          <p:cNvSpPr>
            <a:spLocks noGrp="1"/>
          </p:cNvSpPr>
          <p:nvPr>
            <p:ph type="title" hasCustomPrompt="1"/>
          </p:nvPr>
        </p:nvSpPr>
        <p:spPr>
          <a:xfrm>
            <a:off x="1320801" y="609601"/>
            <a:ext cx="9550399" cy="2743199"/>
          </a:xfrm>
        </p:spPr>
        <p:txBody>
          <a:bodyPr rtlCol="0" anchor="ctr">
            <a:normAutofit/>
          </a:bodyPr>
          <a:lstStyle>
            <a:lvl1pPr algn="ctr">
              <a:defRPr sz="3000" b="0" i="1" cap="none">
                <a:solidFill>
                  <a:schemeClr val="tx1"/>
                </a:solidFill>
              </a:defRPr>
            </a:lvl1pPr>
          </a:lstStyle>
          <a:p>
            <a:pPr rtl="0"/>
            <a:r>
              <a:rPr lang="cs-CZ" noProof="0"/>
              <a:t>KLIKNUTÍM MŮŽETE UPRAVIT STYL PŘEDLOHY NADPISŮ</a:t>
            </a:r>
          </a:p>
        </p:txBody>
      </p:sp>
      <p:sp>
        <p:nvSpPr>
          <p:cNvPr id="10" name="Zástupný symbol pro text 9"/>
          <p:cNvSpPr>
            <a:spLocks noGrp="1"/>
          </p:cNvSpPr>
          <p:nvPr>
            <p:ph type="body" sz="quarter" idx="13" hasCustomPrompt="1"/>
          </p:nvPr>
        </p:nvSpPr>
        <p:spPr>
          <a:xfrm>
            <a:off x="1426408" y="3352800"/>
            <a:ext cx="9339184" cy="381000"/>
          </a:xfrm>
        </p:spPr>
        <p:txBody>
          <a:bodyPr rtlCol="0"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cs-CZ" noProof="0"/>
              <a:t>Kliknutím můžete upravit styl předlohy textů.</a:t>
            </a:r>
          </a:p>
        </p:txBody>
      </p:sp>
      <p:sp>
        <p:nvSpPr>
          <p:cNvPr id="7" name="Obdélník: Zaoblené rohy 6">
            <a:extLst>
              <a:ext uri="{FF2B5EF4-FFF2-40B4-BE49-F238E27FC236}">
                <a16:creationId xmlns:a16="http://schemas.microsoft.com/office/drawing/2014/main"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a:p>
        </p:txBody>
      </p:sp>
      <p:sp>
        <p:nvSpPr>
          <p:cNvPr id="3" name="Zástupný symbol pro text 2"/>
          <p:cNvSpPr>
            <a:spLocks noGrp="1"/>
          </p:cNvSpPr>
          <p:nvPr>
            <p:ph type="body" idx="1" hasCustomPrompt="1"/>
          </p:nvPr>
        </p:nvSpPr>
        <p:spPr>
          <a:xfrm>
            <a:off x="1857375" y="4021138"/>
            <a:ext cx="8486775" cy="1760537"/>
          </a:xfrm>
        </p:spPr>
        <p:txBody>
          <a:bodyPr rtlCol="0"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noProof="0"/>
              <a:t>Kliknutím můžete upravit styl předlohy textů.</a:t>
            </a:r>
          </a:p>
        </p:txBody>
      </p:sp>
      <p:sp>
        <p:nvSpPr>
          <p:cNvPr id="4" name="Zástupný symbol pro datum 3"/>
          <p:cNvSpPr>
            <a:spLocks noGrp="1"/>
          </p:cNvSpPr>
          <p:nvPr>
            <p:ph type="dt" sz="half" idx="10"/>
          </p:nvPr>
        </p:nvSpPr>
        <p:spPr/>
        <p:txBody>
          <a:bodyPr rtlCol="0"/>
          <a:lstStyle/>
          <a:p>
            <a:pPr rtl="0"/>
            <a:fld id="{96F7BF9C-F58C-4B57-B8B4-4591FDFBC67E}" type="datetime1">
              <a:rPr lang="cs-CZ" noProof="0" smtClean="0"/>
              <a:t>24.09.2023</a:t>
            </a:fld>
            <a:endParaRPr lang="cs-CZ" noProof="0"/>
          </a:p>
        </p:txBody>
      </p:sp>
      <p:sp>
        <p:nvSpPr>
          <p:cNvPr id="5" name="Zástupný symbol pro zápatí 4"/>
          <p:cNvSpPr>
            <a:spLocks noGrp="1"/>
          </p:cNvSpPr>
          <p:nvPr>
            <p:ph type="ftr" sz="quarter" idx="11"/>
          </p:nvPr>
        </p:nvSpPr>
        <p:spPr/>
        <p:txBody>
          <a:bodyPr rtlCol="0"/>
          <a:lstStyle/>
          <a:p>
            <a:pPr rtl="0"/>
            <a:endParaRPr lang="cs-CZ" noProof="0"/>
          </a:p>
        </p:txBody>
      </p:sp>
      <p:sp>
        <p:nvSpPr>
          <p:cNvPr id="6" name="Zástupný symbol pro číslo snímku 5"/>
          <p:cNvSpPr>
            <a:spLocks noGrp="1"/>
          </p:cNvSpPr>
          <p:nvPr>
            <p:ph type="sldNum" sz="quarter" idx="12"/>
          </p:nvPr>
        </p:nvSpPr>
        <p:spPr/>
        <p:txBody>
          <a:bodyPr rtlCol="0"/>
          <a:lstStyle/>
          <a:p>
            <a:pPr rtl="0"/>
            <a:fld id="{5D99DD2A-B520-4620-9B43-64B657BA2D42}" type="slidenum">
              <a:rPr lang="cs-CZ" noProof="0" smtClean="0"/>
              <a:t>‹#›</a:t>
            </a:fld>
            <a:endParaRPr lang="cs-CZ" noProof="0"/>
          </a:p>
        </p:txBody>
      </p:sp>
    </p:spTree>
    <p:extLst>
      <p:ext uri="{BB962C8B-B14F-4D97-AF65-F5344CB8AC3E}">
        <p14:creationId xmlns:p14="http://schemas.microsoft.com/office/powerpoint/2010/main" val="1153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11" name="Obrázek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Nadpis 1"/>
          <p:cNvSpPr>
            <a:spLocks noGrp="1"/>
          </p:cNvSpPr>
          <p:nvPr>
            <p:ph type="title" hasCustomPrompt="1"/>
          </p:nvPr>
        </p:nvSpPr>
        <p:spPr>
          <a:xfrm>
            <a:off x="685801" y="609599"/>
            <a:ext cx="10840914" cy="1260000"/>
          </a:xfrm>
        </p:spPr>
        <p:txBody>
          <a:bodyPr rtlCol="0">
            <a:normAutofit/>
          </a:bodyPr>
          <a:lstStyle>
            <a:lvl1pPr>
              <a:defRPr sz="3000"/>
            </a:lvl1pPr>
          </a:lstStyle>
          <a:p>
            <a:pPr rtl="0"/>
            <a:r>
              <a:rPr lang="cs-CZ" noProof="0"/>
              <a:t>Kliknutím můžete upravit styl předlohy nadpisů.</a:t>
            </a:r>
          </a:p>
        </p:txBody>
      </p:sp>
      <p:sp>
        <p:nvSpPr>
          <p:cNvPr id="3" name="Zástupný symbol pro text 2"/>
          <p:cNvSpPr>
            <a:spLocks noGrp="1"/>
          </p:cNvSpPr>
          <p:nvPr>
            <p:ph type="body" idx="1" hasCustomPrompt="1"/>
          </p:nvPr>
        </p:nvSpPr>
        <p:spPr>
          <a:xfrm>
            <a:off x="685799" y="1869599"/>
            <a:ext cx="5202071" cy="916228"/>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Kliknutím můžete upravit styly předlohy textu.</a:t>
            </a:r>
          </a:p>
        </p:txBody>
      </p:sp>
      <p:sp>
        <p:nvSpPr>
          <p:cNvPr id="4" name="Zástupný symbol pro obsah 3"/>
          <p:cNvSpPr>
            <a:spLocks noGrp="1"/>
          </p:cNvSpPr>
          <p:nvPr>
            <p:ph sz="half" idx="2" hasCustomPrompt="1"/>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rtlCol="0" anchor="t">
            <a:normAutofit/>
          </a:bodyPr>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5" name="Zástupný symbol pro text 4"/>
          <p:cNvSpPr>
            <a:spLocks noGrp="1"/>
          </p:cNvSpPr>
          <p:nvPr>
            <p:ph type="body" sz="quarter" idx="3" hasCustomPrompt="1"/>
          </p:nvPr>
        </p:nvSpPr>
        <p:spPr>
          <a:xfrm>
            <a:off x="6298270" y="1869599"/>
            <a:ext cx="5228444" cy="916228"/>
          </a:xfrm>
        </p:spPr>
        <p:txBody>
          <a:bodyPr rtlCol="0"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noProof="0"/>
              <a:t>Kliknutím můžete upravit styly předlohy textu.</a:t>
            </a:r>
          </a:p>
        </p:txBody>
      </p:sp>
      <p:sp>
        <p:nvSpPr>
          <p:cNvPr id="6" name="Zástupný symbol pro obsah 5"/>
          <p:cNvSpPr>
            <a:spLocks noGrp="1"/>
          </p:cNvSpPr>
          <p:nvPr>
            <p:ph sz="quarter" idx="4" hasCustomPrompt="1"/>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rtlCol="0" anchor="t">
            <a:normAutofit/>
          </a:bodyPr>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7" name="Zástupný symbol pro datum 6"/>
          <p:cNvSpPr>
            <a:spLocks noGrp="1"/>
          </p:cNvSpPr>
          <p:nvPr>
            <p:ph type="dt" sz="half" idx="10"/>
          </p:nvPr>
        </p:nvSpPr>
        <p:spPr/>
        <p:txBody>
          <a:bodyPr rtlCol="0"/>
          <a:lstStyle/>
          <a:p>
            <a:pPr rtl="0"/>
            <a:fld id="{48F262F2-C09A-416B-A12F-9ED36325A8FB}" type="datetime1">
              <a:rPr lang="cs-CZ" noProof="0" smtClean="0"/>
              <a:t>24.09.2023</a:t>
            </a:fld>
            <a:endParaRPr lang="cs-CZ" noProof="0"/>
          </a:p>
        </p:txBody>
      </p:sp>
      <p:sp>
        <p:nvSpPr>
          <p:cNvPr id="8" name="Zástupný symbol pro zápatí 7"/>
          <p:cNvSpPr>
            <a:spLocks noGrp="1"/>
          </p:cNvSpPr>
          <p:nvPr>
            <p:ph type="ftr" sz="quarter" idx="11"/>
          </p:nvPr>
        </p:nvSpPr>
        <p:spPr/>
        <p:txBody>
          <a:bodyPr rtlCol="0"/>
          <a:lstStyle/>
          <a:p>
            <a:pPr rtl="0"/>
            <a:r>
              <a:rPr lang="cs-CZ" noProof="0"/>
              <a:t>Přidejte zápatí</a:t>
            </a:r>
          </a:p>
        </p:txBody>
      </p:sp>
      <p:sp>
        <p:nvSpPr>
          <p:cNvPr id="9" name="Zástupný symbol pro číslo snímku 8"/>
          <p:cNvSpPr>
            <a:spLocks noGrp="1"/>
          </p:cNvSpPr>
          <p:nvPr>
            <p:ph type="sldNum" sz="quarter" idx="12"/>
          </p:nvPr>
        </p:nvSpPr>
        <p:spPr/>
        <p:txBody>
          <a:bodyPr rtlCol="0"/>
          <a:lstStyle/>
          <a:p>
            <a:pPr rtl="0"/>
            <a:fld id="{5D99DD2A-B520-4620-9B43-64B657BA2D42}" type="slidenum">
              <a:rPr lang="cs-CZ" noProof="0" smtClean="0"/>
              <a:t>‹#›</a:t>
            </a:fld>
            <a:endParaRPr lang="cs-CZ" noProof="0"/>
          </a:p>
        </p:txBody>
      </p:sp>
      <p:cxnSp>
        <p:nvCxnSpPr>
          <p:cNvPr id="12" name="Přímá spojnice 11">
            <a:extLst>
              <a:ext uri="{FF2B5EF4-FFF2-40B4-BE49-F238E27FC236}">
                <a16:creationId xmlns:a16="http://schemas.microsoft.com/office/drawing/2014/main" id="{8031B0A9-3E16-4C5B-A6CE-045BCB91A008}"/>
              </a:ext>
              <a:ext uri="{C183D7F6-B498-43B3-948B-1728B52AA6E4}">
                <adec:decorative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69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pic>
        <p:nvPicPr>
          <p:cNvPr id="8" name="Obrázek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Nadpis 1"/>
          <p:cNvSpPr>
            <a:spLocks noGrp="1"/>
          </p:cNvSpPr>
          <p:nvPr>
            <p:ph type="title" hasCustomPrompt="1"/>
          </p:nvPr>
        </p:nvSpPr>
        <p:spPr>
          <a:xfrm>
            <a:off x="685801" y="609600"/>
            <a:ext cx="10840914" cy="1260000"/>
          </a:xfrm>
        </p:spPr>
        <p:txBody>
          <a:bodyPr rtlCol="0">
            <a:normAutofit/>
          </a:bodyPr>
          <a:lstStyle>
            <a:lvl1pPr>
              <a:defRPr sz="3000"/>
            </a:lvl1pPr>
          </a:lstStyle>
          <a:p>
            <a:pPr rtl="0"/>
            <a:r>
              <a:rPr lang="cs-CZ" noProof="0"/>
              <a:t>Kliknutím můžete upravit styl předlohy nadpisů.</a:t>
            </a:r>
          </a:p>
        </p:txBody>
      </p:sp>
      <p:sp>
        <p:nvSpPr>
          <p:cNvPr id="9" name="Obdélník: Zaoblené rohy 8">
            <a:extLst>
              <a:ext uri="{FF2B5EF4-FFF2-40B4-BE49-F238E27FC236}">
                <a16:creationId xmlns:a16="http://schemas.microsoft.com/office/drawing/2014/main"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noProof="0"/>
          </a:p>
        </p:txBody>
      </p:sp>
      <p:sp>
        <p:nvSpPr>
          <p:cNvPr id="3" name="Zástupný symbol pro obsah 2"/>
          <p:cNvSpPr>
            <a:spLocks noGrp="1"/>
          </p:cNvSpPr>
          <p:nvPr>
            <p:ph sz="half" idx="1" hasCustomPrompt="1"/>
          </p:nvPr>
        </p:nvSpPr>
        <p:spPr>
          <a:xfrm>
            <a:off x="685802" y="1869600"/>
            <a:ext cx="5040000" cy="3921601"/>
          </a:xfrm>
          <a:prstGeom prst="roundRect">
            <a:avLst>
              <a:gd name="adj" fmla="val 1970"/>
            </a:avLst>
          </a:prstGeom>
          <a:ln w="28575">
            <a:noFill/>
          </a:ln>
          <a:effectLst/>
        </p:spPr>
        <p:txBody>
          <a:bodyPr rtlCol="0" anchor="t" anchorCtr="0">
            <a:normAutofit/>
          </a:bodyPr>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obsah 3"/>
          <p:cNvSpPr>
            <a:spLocks noGrp="1"/>
          </p:cNvSpPr>
          <p:nvPr>
            <p:ph sz="half" idx="2" hasCustomPrompt="1"/>
          </p:nvPr>
        </p:nvSpPr>
        <p:spPr>
          <a:xfrm>
            <a:off x="6488644" y="1869601"/>
            <a:ext cx="5040000" cy="3921600"/>
          </a:xfrm>
          <a:prstGeom prst="roundRect">
            <a:avLst>
              <a:gd name="adj" fmla="val 2211"/>
            </a:avLst>
          </a:prstGeom>
          <a:ln w="28575">
            <a:noFill/>
          </a:ln>
          <a:effectLst/>
        </p:spPr>
        <p:txBody>
          <a:bodyPr rtlCol="0" anchor="t" anchorCtr="0">
            <a:normAutofit/>
          </a:bodyPr>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5" name="Zástupný symbol pro datum 4"/>
          <p:cNvSpPr>
            <a:spLocks noGrp="1"/>
          </p:cNvSpPr>
          <p:nvPr>
            <p:ph type="dt" sz="half" idx="10"/>
          </p:nvPr>
        </p:nvSpPr>
        <p:spPr/>
        <p:txBody>
          <a:bodyPr rtlCol="0"/>
          <a:lstStyle/>
          <a:p>
            <a:pPr rtl="0"/>
            <a:fld id="{621171F1-54A7-4DBA-A8CB-E42D66A5B387}" type="datetime1">
              <a:rPr lang="cs-CZ" noProof="0" smtClean="0"/>
              <a:t>24.09.2023</a:t>
            </a:fld>
            <a:endParaRPr lang="cs-CZ" noProof="0"/>
          </a:p>
        </p:txBody>
      </p:sp>
      <p:sp>
        <p:nvSpPr>
          <p:cNvPr id="6" name="Zástupný symbol pro zápatí 5"/>
          <p:cNvSpPr>
            <a:spLocks noGrp="1"/>
          </p:cNvSpPr>
          <p:nvPr>
            <p:ph type="ftr" sz="quarter" idx="11"/>
          </p:nvPr>
        </p:nvSpPr>
        <p:spPr/>
        <p:txBody>
          <a:bodyPr rtlCol="0"/>
          <a:lstStyle/>
          <a:p>
            <a:pPr rtl="0"/>
            <a:r>
              <a:rPr lang="cs-CZ" noProof="0"/>
              <a:t>Přidejte zápatí</a:t>
            </a:r>
          </a:p>
        </p:txBody>
      </p:sp>
      <p:sp>
        <p:nvSpPr>
          <p:cNvPr id="7" name="Zástupný symbol pro číslo snímku 6"/>
          <p:cNvSpPr>
            <a:spLocks noGrp="1"/>
          </p:cNvSpPr>
          <p:nvPr>
            <p:ph type="sldNum" sz="quarter" idx="12"/>
          </p:nvPr>
        </p:nvSpPr>
        <p:spPr/>
        <p:txBody>
          <a:bodyPr rtlCol="0"/>
          <a:lstStyle/>
          <a:p>
            <a:pPr rtl="0"/>
            <a:fld id="{5D99DD2A-B520-4620-9B43-64B657BA2D42}" type="slidenum">
              <a:rPr lang="cs-CZ" noProof="0" smtClean="0"/>
              <a:t>‹#›</a:t>
            </a:fld>
            <a:endParaRPr lang="cs-CZ" noProof="0"/>
          </a:p>
        </p:txBody>
      </p:sp>
      <p:cxnSp>
        <p:nvCxnSpPr>
          <p:cNvPr id="10" name="Přímá spojnice 9">
            <a:extLst>
              <a:ext uri="{FF2B5EF4-FFF2-40B4-BE49-F238E27FC236}">
                <a16:creationId xmlns:a16="http://schemas.microsoft.com/office/drawing/2014/main" id="{E8539E0A-8009-4A6E-A7A1-5AEFA52206C3}"/>
              </a:ext>
              <a:ext uri="{C183D7F6-B498-43B3-948B-1728B52AA6E4}">
                <adec:decorative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35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pPr rtl="0"/>
            <a:r>
              <a:rPr lang="cs-CZ" noProof="0"/>
              <a:t>Kliknutím můžete upravit styl předlohy nadpisů.</a:t>
            </a:r>
          </a:p>
        </p:txBody>
      </p:sp>
      <p:sp>
        <p:nvSpPr>
          <p:cNvPr id="3" name="Zástupný symbol pro text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rtl="0"/>
            <a:r>
              <a:rPr lang="cs-CZ" noProof="0"/>
              <a:t>Kliknutím můžete upravit styly předlohy textu.</a:t>
            </a:r>
          </a:p>
          <a:p>
            <a:pPr lvl="1" rtl="0"/>
            <a:r>
              <a:rPr lang="cs-CZ" noProof="0"/>
              <a:t>Druhá úroveň</a:t>
            </a:r>
          </a:p>
          <a:p>
            <a:pPr lvl="2" rtl="0"/>
            <a:r>
              <a:rPr lang="cs-CZ" noProof="0"/>
              <a:t>Třetí úroveň</a:t>
            </a:r>
          </a:p>
          <a:p>
            <a:pPr lvl="3" rtl="0"/>
            <a:r>
              <a:rPr lang="cs-CZ" noProof="0"/>
              <a:t>Čtvrtá úroveň</a:t>
            </a:r>
          </a:p>
          <a:p>
            <a:pPr lvl="4" rtl="0"/>
            <a:r>
              <a:rPr lang="cs-CZ" noProof="0"/>
              <a:t>Pátá úroveň</a:t>
            </a:r>
          </a:p>
        </p:txBody>
      </p:sp>
      <p:sp>
        <p:nvSpPr>
          <p:cNvPr id="4" name="Zástupný symbol pro datum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D96AE0C1-60A7-478D-8A69-EE8A06A2A391}" type="datetime1">
              <a:rPr lang="cs-CZ" noProof="0" smtClean="0"/>
              <a:t>24.09.2023</a:t>
            </a:fld>
            <a:endParaRPr lang="cs-CZ" noProof="0"/>
          </a:p>
        </p:txBody>
      </p:sp>
      <p:sp>
        <p:nvSpPr>
          <p:cNvPr id="5" name="Zástupný symbol pro zápatí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r>
              <a:rPr lang="cs-CZ" noProof="0"/>
              <a:t>Přidejte zápatí</a:t>
            </a:r>
          </a:p>
        </p:txBody>
      </p:sp>
      <p:sp>
        <p:nvSpPr>
          <p:cNvPr id="6" name="Zástupný symbol pro číslo snímku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5D99DD2A-B520-4620-9B43-64B657BA2D42}" type="slidenum">
              <a:rPr lang="cs-CZ" noProof="0" smtClean="0"/>
              <a:t>‹#›</a:t>
            </a:fld>
            <a:endParaRPr lang="cs-CZ" noProof="0"/>
          </a:p>
        </p:txBody>
      </p:sp>
    </p:spTree>
    <p:extLst>
      <p:ext uri="{BB962C8B-B14F-4D97-AF65-F5344CB8AC3E}">
        <p14:creationId xmlns:p14="http://schemas.microsoft.com/office/powerpoint/2010/main" val="3009069978"/>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8" r:id="rId3"/>
    <p:sldLayoutId id="2147483679" r:id="rId4"/>
    <p:sldLayoutId id="2147483669" r:id="rId5"/>
    <p:sldLayoutId id="2147483680" r:id="rId6"/>
    <p:sldLayoutId id="2147483672" r:id="rId7"/>
    <p:sldLayoutId id="2147483665" r:id="rId8"/>
    <p:sldLayoutId id="2147483664" r:id="rId9"/>
    <p:sldLayoutId id="2147483671" r:id="rId10"/>
    <p:sldLayoutId id="2147483666" r:id="rId11"/>
    <p:sldLayoutId id="2147483667" r:id="rId12"/>
    <p:sldLayoutId id="2147483681" r:id="rId13"/>
    <p:sldLayoutId id="2147483682" r:id="rId14"/>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eshop.kybercentrum.cz/kryptografie-sifrovani-a-tajna-pisma"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ázek 8" descr="ikona sloupku">
            <a:extLst>
              <a:ext uri="{FF2B5EF4-FFF2-40B4-BE49-F238E27FC236}">
                <a16:creationId xmlns:a16="http://schemas.microsoft.com/office/drawing/2014/main" id="{FC7E2CCC-C53E-454B-9DE0-F2484BA0FF9D}"/>
              </a:ext>
              <a:ext uri="{C183D7F6-B498-43B3-948B-1728B52AA6E4}">
                <adec:decorative xmlns:adec="http://schemas.microsoft.com/office/drawing/2017/decorative" val="1"/>
              </a:ext>
            </a:extLst>
          </p:cNvPr>
          <p:cNvPicPr>
            <a:picLocks/>
          </p:cNvPicPr>
          <p:nvPr/>
        </p:nvPicPr>
        <p:blipFill>
          <a:blip r:embed="rId3"/>
          <a:stretch>
            <a:fillRect/>
          </a:stretch>
        </p:blipFill>
        <p:spPr>
          <a:xfrm>
            <a:off x="9577705" y="1524000"/>
            <a:ext cx="1905000" cy="1905000"/>
          </a:xfrm>
          <a:prstGeom prst="rect">
            <a:avLst/>
          </a:prstGeom>
          <a:ln>
            <a:noFill/>
          </a:ln>
        </p:spPr>
      </p:pic>
      <p:sp>
        <p:nvSpPr>
          <p:cNvPr id="2" name="Nadpis 1">
            <a:extLst>
              <a:ext uri="{FF2B5EF4-FFF2-40B4-BE49-F238E27FC236}">
                <a16:creationId xmlns:a16="http://schemas.microsoft.com/office/drawing/2014/main" id="{7635B398-1E7F-44AD-8356-8345134C958C}"/>
              </a:ext>
            </a:extLst>
          </p:cNvPr>
          <p:cNvSpPr>
            <a:spLocks noGrp="1"/>
          </p:cNvSpPr>
          <p:nvPr>
            <p:ph type="ctrTitle"/>
          </p:nvPr>
        </p:nvSpPr>
        <p:spPr>
          <a:xfrm>
            <a:off x="933326" y="2478898"/>
            <a:ext cx="8644379" cy="1455380"/>
          </a:xfrm>
        </p:spPr>
        <p:txBody>
          <a:bodyPr rtlCol="0">
            <a:normAutofit/>
          </a:bodyPr>
          <a:lstStyle/>
          <a:p>
            <a:pPr algn="ctr"/>
            <a:r>
              <a:rPr lang="cs-CZ" sz="4400" dirty="0">
                <a:latin typeface="Calibri Light" panose="020F0302020204030204" pitchFamily="34" charset="0"/>
                <a:ea typeface="Calibri" panose="020F0502020204030204" pitchFamily="34" charset="0"/>
              </a:rPr>
              <a:t>hledání </a:t>
            </a:r>
            <a:br>
              <a:rPr lang="cs-CZ" sz="4400" dirty="0">
                <a:latin typeface="Calibri Light" panose="020F0302020204030204" pitchFamily="34" charset="0"/>
                <a:ea typeface="Calibri" panose="020F0502020204030204" pitchFamily="34" charset="0"/>
              </a:rPr>
            </a:br>
            <a:r>
              <a:rPr lang="cs-CZ" sz="4400" dirty="0">
                <a:latin typeface="Calibri Light" panose="020F0302020204030204" pitchFamily="34" charset="0"/>
                <a:ea typeface="Calibri" panose="020F0502020204030204" pitchFamily="34" charset="0"/>
              </a:rPr>
              <a:t>absolutně bezpečné šifry </a:t>
            </a:r>
            <a:endParaRPr lang="cs-CZ" dirty="0"/>
          </a:p>
        </p:txBody>
      </p:sp>
      <p:sp>
        <p:nvSpPr>
          <p:cNvPr id="3" name="Podnadpis 2">
            <a:extLst>
              <a:ext uri="{FF2B5EF4-FFF2-40B4-BE49-F238E27FC236}">
                <a16:creationId xmlns:a16="http://schemas.microsoft.com/office/drawing/2014/main" id="{852A3D91-AB3F-4EDF-B87E-FDDF6C5DC4CF}"/>
              </a:ext>
            </a:extLst>
          </p:cNvPr>
          <p:cNvSpPr>
            <a:spLocks noGrp="1"/>
          </p:cNvSpPr>
          <p:nvPr>
            <p:ph type="subTitle" idx="1"/>
          </p:nvPr>
        </p:nvSpPr>
        <p:spPr>
          <a:xfrm>
            <a:off x="3601802" y="4000847"/>
            <a:ext cx="3803036" cy="781236"/>
          </a:xfrm>
        </p:spPr>
        <p:txBody>
          <a:bodyPr rtlCol="0">
            <a:normAutofit lnSpcReduction="10000"/>
          </a:bodyPr>
          <a:lstStyle/>
          <a:p>
            <a:pPr algn="ctr" rtl="0"/>
            <a:r>
              <a:rPr lang="cs-CZ" sz="2000" dirty="0"/>
              <a:t>Pavel Vondruška </a:t>
            </a:r>
          </a:p>
          <a:p>
            <a:pPr algn="ctr" rtl="0"/>
            <a:r>
              <a:rPr lang="cs-CZ" dirty="0"/>
              <a:t>MFF UK </a:t>
            </a:r>
            <a:r>
              <a:rPr lang="cs-CZ" cap="none" dirty="0"/>
              <a:t>Praha</a:t>
            </a:r>
            <a:r>
              <a:rPr lang="cs-CZ" dirty="0"/>
              <a:t>, CETIN </a:t>
            </a:r>
            <a:r>
              <a:rPr lang="cs-CZ" cap="none" dirty="0"/>
              <a:t>a.s., SSKB</a:t>
            </a:r>
          </a:p>
        </p:txBody>
      </p:sp>
      <p:pic>
        <p:nvPicPr>
          <p:cNvPr id="5" name="Picture 3" descr="Dalibor 3">
            <a:extLst>
              <a:ext uri="{FF2B5EF4-FFF2-40B4-BE49-F238E27FC236}">
                <a16:creationId xmlns:a16="http://schemas.microsoft.com/office/drawing/2014/main" id="{513EA8F5-B864-4625-8E94-A25265394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6236" y="305116"/>
            <a:ext cx="2956469" cy="17721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mofonni_sifra_crema2">
            <a:extLst>
              <a:ext uri="{FF2B5EF4-FFF2-40B4-BE49-F238E27FC236}">
                <a16:creationId xmlns:a16="http://schemas.microsoft.com/office/drawing/2014/main" id="{C6DE8B78-4089-4C34-8201-87540BE9FA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6577" y="577079"/>
            <a:ext cx="4241832" cy="11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sully">
            <a:extLst>
              <a:ext uri="{FF2B5EF4-FFF2-40B4-BE49-F238E27FC236}">
                <a16:creationId xmlns:a16="http://schemas.microsoft.com/office/drawing/2014/main" id="{1091ED64-E6E1-4B6B-B803-C07CB1DBD5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35822" y="2483715"/>
            <a:ext cx="2867524" cy="4328338"/>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ek 4">
            <a:extLst>
              <a:ext uri="{FF2B5EF4-FFF2-40B4-BE49-F238E27FC236}">
                <a16:creationId xmlns:a16="http://schemas.microsoft.com/office/drawing/2014/main" id="{BFD7C0E0-A2A3-480C-A4D8-DAFD9E30B88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9876" y="223402"/>
            <a:ext cx="2656487" cy="15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Obrázek 11">
            <a:extLst>
              <a:ext uri="{FF2B5EF4-FFF2-40B4-BE49-F238E27FC236}">
                <a16:creationId xmlns:a16="http://schemas.microsoft.com/office/drawing/2014/main" id="{54D3B008-6D0F-A54D-C913-CF9F24D7943C}"/>
              </a:ext>
            </a:extLst>
          </p:cNvPr>
          <p:cNvPicPr>
            <a:picLocks noChangeAspect="1"/>
          </p:cNvPicPr>
          <p:nvPr/>
        </p:nvPicPr>
        <p:blipFill>
          <a:blip r:embed="rId8"/>
          <a:stretch>
            <a:fillRect/>
          </a:stretch>
        </p:blipFill>
        <p:spPr>
          <a:xfrm>
            <a:off x="210663" y="4915220"/>
            <a:ext cx="3609975" cy="1762125"/>
          </a:xfrm>
          <a:prstGeom prst="rect">
            <a:avLst/>
          </a:prstGeom>
        </p:spPr>
      </p:pic>
      <p:pic>
        <p:nvPicPr>
          <p:cNvPr id="14" name="Obrázek 13">
            <a:extLst>
              <a:ext uri="{FF2B5EF4-FFF2-40B4-BE49-F238E27FC236}">
                <a16:creationId xmlns:a16="http://schemas.microsoft.com/office/drawing/2014/main" id="{FC403E03-C260-8F6A-2EBD-55C2701606A0}"/>
              </a:ext>
            </a:extLst>
          </p:cNvPr>
          <p:cNvPicPr>
            <a:picLocks noChangeAspect="1"/>
          </p:cNvPicPr>
          <p:nvPr/>
        </p:nvPicPr>
        <p:blipFill>
          <a:blip r:embed="rId9"/>
          <a:stretch>
            <a:fillRect/>
          </a:stretch>
        </p:blipFill>
        <p:spPr>
          <a:xfrm>
            <a:off x="210663" y="2077305"/>
            <a:ext cx="1733859" cy="2436322"/>
          </a:xfrm>
          <a:prstGeom prst="rect">
            <a:avLst/>
          </a:prstGeom>
        </p:spPr>
      </p:pic>
      <p:sp>
        <p:nvSpPr>
          <p:cNvPr id="11" name="TextovéPole 10">
            <a:extLst>
              <a:ext uri="{FF2B5EF4-FFF2-40B4-BE49-F238E27FC236}">
                <a16:creationId xmlns:a16="http://schemas.microsoft.com/office/drawing/2014/main" id="{A8D1BC6D-9B9C-BC33-40EA-5986DE371938}"/>
              </a:ext>
            </a:extLst>
          </p:cNvPr>
          <p:cNvSpPr txBox="1"/>
          <p:nvPr/>
        </p:nvSpPr>
        <p:spPr>
          <a:xfrm>
            <a:off x="3199925" y="2076390"/>
            <a:ext cx="6097772" cy="400110"/>
          </a:xfrm>
          <a:prstGeom prst="rect">
            <a:avLst/>
          </a:prstGeom>
          <a:noFill/>
        </p:spPr>
        <p:txBody>
          <a:bodyPr wrap="square">
            <a:spAutoFit/>
          </a:bodyPr>
          <a:lstStyle/>
          <a:p>
            <a:r>
              <a:rPr lang="cs-CZ" sz="2000" dirty="0"/>
              <a:t>http://crypto-world.info/informace/Brno.pptx</a:t>
            </a:r>
          </a:p>
        </p:txBody>
      </p:sp>
      <p:pic>
        <p:nvPicPr>
          <p:cNvPr id="13" name="Obrázek 12">
            <a:extLst>
              <a:ext uri="{FF2B5EF4-FFF2-40B4-BE49-F238E27FC236}">
                <a16:creationId xmlns:a16="http://schemas.microsoft.com/office/drawing/2014/main" id="{429EEB13-255E-F270-00C1-6A52D10C911E}"/>
              </a:ext>
            </a:extLst>
          </p:cNvPr>
          <p:cNvPicPr>
            <a:picLocks noChangeAspect="1"/>
          </p:cNvPicPr>
          <p:nvPr/>
        </p:nvPicPr>
        <p:blipFill>
          <a:blip r:embed="rId10"/>
          <a:stretch>
            <a:fillRect/>
          </a:stretch>
        </p:blipFill>
        <p:spPr>
          <a:xfrm>
            <a:off x="7119400" y="4375731"/>
            <a:ext cx="1942718" cy="2436322"/>
          </a:xfrm>
          <a:prstGeom prst="rect">
            <a:avLst/>
          </a:prstGeom>
        </p:spPr>
      </p:pic>
    </p:spTree>
    <p:extLst>
      <p:ext uri="{BB962C8B-B14F-4D97-AF65-F5344CB8AC3E}">
        <p14:creationId xmlns:p14="http://schemas.microsoft.com/office/powerpoint/2010/main" val="235274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4294967295"/>
          </p:nvPr>
        </p:nvSpPr>
        <p:spPr>
          <a:xfrm>
            <a:off x="3540125" y="152400"/>
            <a:ext cx="2133600" cy="539750"/>
          </a:xfrm>
          <a:prstGeom prst="rect">
            <a:avLst/>
          </a:prstGeom>
        </p:spPr>
        <p:txBody>
          <a:bodyPr/>
          <a:lstStyle/>
          <a:p>
            <a:fld id="{C9D5C685-2904-48BE-A331-CBC88F1B24F1}" type="datetime8">
              <a:rPr lang="en-US" altLang="cs-CZ"/>
              <a:pPr/>
              <a:t>9/24/2023 6:42 AM</a:t>
            </a:fld>
            <a:endParaRPr lang="cs-CZ" altLang="cs-CZ"/>
          </a:p>
        </p:txBody>
      </p:sp>
      <p:sp>
        <p:nvSpPr>
          <p:cNvPr id="5"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4A5D9E85-5E65-4FCA-AFF5-260B04F20186}" type="slidenum">
              <a:rPr lang="cs-CZ" altLang="cs-CZ"/>
              <a:pPr/>
              <a:t>10</a:t>
            </a:fld>
            <a:endParaRPr lang="cs-CZ" altLang="cs-CZ"/>
          </a:p>
        </p:txBody>
      </p:sp>
      <p:sp>
        <p:nvSpPr>
          <p:cNvPr id="72706" name="Rectangle 2"/>
          <p:cNvSpPr>
            <a:spLocks noGrp="1" noChangeArrowheads="1"/>
          </p:cNvSpPr>
          <p:nvPr>
            <p:ph type="title"/>
          </p:nvPr>
        </p:nvSpPr>
        <p:spPr>
          <a:xfrm>
            <a:off x="831384" y="104418"/>
            <a:ext cx="9571434" cy="686089"/>
          </a:xfrm>
        </p:spPr>
        <p:txBody>
          <a:bodyPr>
            <a:normAutofit/>
          </a:bodyPr>
          <a:lstStyle/>
          <a:p>
            <a:pPr algn="ctr"/>
            <a:r>
              <a:rPr lang="cs-CZ" altLang="cs-CZ" sz="2000" dirty="0"/>
              <a:t> </a:t>
            </a:r>
            <a:r>
              <a:rPr lang="cs-CZ" altLang="cs-CZ" dirty="0"/>
              <a:t>Hledá se BEZPEČNÁ šifra – Evropa 12.-13.století)</a:t>
            </a:r>
          </a:p>
        </p:txBody>
      </p:sp>
      <p:sp>
        <p:nvSpPr>
          <p:cNvPr id="72707" name="Rectangle 3"/>
          <p:cNvSpPr>
            <a:spLocks noGrp="1" noChangeArrowheads="1"/>
          </p:cNvSpPr>
          <p:nvPr>
            <p:ph type="body" idx="1"/>
          </p:nvPr>
        </p:nvSpPr>
        <p:spPr>
          <a:xfrm>
            <a:off x="224452" y="922748"/>
            <a:ext cx="11743096" cy="980022"/>
          </a:xfrm>
        </p:spPr>
        <p:txBody>
          <a:bodyPr>
            <a:normAutofit/>
          </a:bodyPr>
          <a:lstStyle/>
          <a:p>
            <a:pPr>
              <a:buFont typeface="Symbol" panose="05050102010706020507" pitchFamily="18" charset="2"/>
              <a:buNone/>
            </a:pPr>
            <a:r>
              <a:rPr lang="cs-CZ" altLang="cs-CZ" dirty="0"/>
              <a:t> 	</a:t>
            </a:r>
            <a:r>
              <a:rPr lang="cs-CZ" altLang="cs-CZ" b="1" dirty="0"/>
              <a:t>Princip využívaný princip je záměna znaků otevřeného textu znaky šifrové abecedy (šifra).</a:t>
            </a:r>
          </a:p>
          <a:p>
            <a:pPr>
              <a:buFont typeface="Symbol" panose="05050102010706020507" pitchFamily="18" charset="2"/>
              <a:buNone/>
            </a:pPr>
            <a:r>
              <a:rPr lang="cs-CZ" altLang="cs-CZ" dirty="0"/>
              <a:t>	Cesta k substitučním šifrám v Evropě 12. a 13.století vedla nejprve přes </a:t>
            </a:r>
            <a:r>
              <a:rPr lang="cs-CZ" altLang="cs-CZ" b="1" dirty="0"/>
              <a:t>vlastní vývoj</a:t>
            </a:r>
            <a:r>
              <a:rPr lang="cs-CZ" altLang="cs-CZ" dirty="0"/>
              <a:t> v klášterech</a:t>
            </a:r>
          </a:p>
          <a:p>
            <a:pPr>
              <a:buFont typeface="Symbol" panose="05050102010706020507" pitchFamily="18" charset="2"/>
              <a:buNone/>
            </a:pPr>
            <a:endParaRPr lang="cs-CZ" altLang="cs-CZ" dirty="0"/>
          </a:p>
        </p:txBody>
      </p:sp>
      <p:sp>
        <p:nvSpPr>
          <p:cNvPr id="9" name="TextovéPole 8">
            <a:extLst>
              <a:ext uri="{FF2B5EF4-FFF2-40B4-BE49-F238E27FC236}">
                <a16:creationId xmlns:a16="http://schemas.microsoft.com/office/drawing/2014/main" id="{4BCF997A-AAC1-487F-A956-970B7DCEEA11}"/>
              </a:ext>
            </a:extLst>
          </p:cNvPr>
          <p:cNvSpPr txBox="1"/>
          <p:nvPr/>
        </p:nvSpPr>
        <p:spPr>
          <a:xfrm>
            <a:off x="501774" y="1832534"/>
            <a:ext cx="9758644" cy="1754326"/>
          </a:xfrm>
          <a:prstGeom prst="rect">
            <a:avLst/>
          </a:prstGeom>
          <a:noFill/>
        </p:spPr>
        <p:txBody>
          <a:bodyPr wrap="square">
            <a:spAutoFit/>
          </a:bodyPr>
          <a:lstStyle/>
          <a:p>
            <a:pPr>
              <a:buFont typeface="Symbol" panose="05050102010706020507" pitchFamily="18" charset="2"/>
              <a:buNone/>
            </a:pPr>
            <a:r>
              <a:rPr lang="cs-CZ" altLang="cs-CZ" dirty="0"/>
              <a:t>V benátském archívu je dochován spis z roku 1226, kde tečky nebo křížky nahrazují samohlásky v některých  vybraných slovech.    </a:t>
            </a:r>
            <a:r>
              <a:rPr lang="cs-CZ" altLang="cs-CZ" dirty="0" err="1"/>
              <a:t>Fl.r-nc</a:t>
            </a:r>
            <a:r>
              <a:rPr lang="cs-CZ" altLang="cs-CZ" dirty="0"/>
              <a:t>+-</a:t>
            </a:r>
          </a:p>
          <a:p>
            <a:pPr>
              <a:buFont typeface="Symbol" panose="05050102010706020507" pitchFamily="18" charset="2"/>
              <a:buNone/>
            </a:pPr>
            <a:endParaRPr lang="cs-CZ" altLang="cs-CZ" dirty="0"/>
          </a:p>
          <a:p>
            <a:pPr>
              <a:buFont typeface="Symbol" panose="05050102010706020507" pitchFamily="18" charset="2"/>
              <a:buNone/>
            </a:pPr>
            <a:r>
              <a:rPr lang="cs-CZ" altLang="cs-CZ" dirty="0"/>
              <a:t>Snaha zakrýt samohlásky v textu byla dále zdokonalena záměnnou samohlásek za jiná písmena. </a:t>
            </a:r>
          </a:p>
          <a:p>
            <a:pPr>
              <a:buFont typeface="Symbol" panose="05050102010706020507" pitchFamily="18" charset="2"/>
              <a:buNone/>
            </a:pPr>
            <a:r>
              <a:rPr lang="cs-CZ" altLang="cs-CZ" dirty="0"/>
              <a:t>	PŘÍKLAD: 	A E I  O U</a:t>
            </a:r>
          </a:p>
          <a:p>
            <a:pPr>
              <a:buFont typeface="Symbol" panose="05050102010706020507" pitchFamily="18" charset="2"/>
              <a:buNone/>
            </a:pPr>
            <a:r>
              <a:rPr lang="cs-CZ" altLang="cs-CZ" dirty="0"/>
              <a:t>				B D P G Q</a:t>
            </a:r>
            <a:endParaRPr lang="cs-CZ" dirty="0"/>
          </a:p>
        </p:txBody>
      </p:sp>
      <p:sp>
        <p:nvSpPr>
          <p:cNvPr id="12" name="TextovéPole 11">
            <a:extLst>
              <a:ext uri="{FF2B5EF4-FFF2-40B4-BE49-F238E27FC236}">
                <a16:creationId xmlns:a16="http://schemas.microsoft.com/office/drawing/2014/main" id="{41B943D2-E279-468A-B61C-48FDFB9B8075}"/>
              </a:ext>
            </a:extLst>
          </p:cNvPr>
          <p:cNvSpPr txBox="1"/>
          <p:nvPr/>
        </p:nvSpPr>
        <p:spPr>
          <a:xfrm>
            <a:off x="501774" y="5228272"/>
            <a:ext cx="11555547" cy="1200329"/>
          </a:xfrm>
          <a:prstGeom prst="rect">
            <a:avLst/>
          </a:prstGeom>
          <a:noFill/>
        </p:spPr>
        <p:txBody>
          <a:bodyPr wrap="square">
            <a:spAutoFit/>
          </a:bodyPr>
          <a:lstStyle/>
          <a:p>
            <a:pPr>
              <a:buFont typeface="Symbol" panose="05050102010706020507" pitchFamily="18" charset="2"/>
              <a:buNone/>
            </a:pPr>
            <a:r>
              <a:rPr lang="cs-CZ" altLang="cs-CZ" dirty="0"/>
              <a:t>	</a:t>
            </a:r>
            <a:r>
              <a:rPr lang="cs-CZ" altLang="cs-CZ" sz="1800" dirty="0"/>
              <a:t>Pravděpodobně prvním dochovaným dokladem o používání šifer v Čechách jsou listy Mistra Jana Husa z Kostnice (1415). </a:t>
            </a:r>
          </a:p>
          <a:p>
            <a:pPr>
              <a:buFont typeface="Symbol" panose="05050102010706020507" pitchFamily="18" charset="2"/>
              <a:buNone/>
            </a:pPr>
            <a:r>
              <a:rPr lang="cs-CZ" altLang="cs-CZ" sz="1800" dirty="0"/>
              <a:t>	Jeho šifrový systém byl velice jednoduchý, šifroval pouze samohlásky, a to tak, že je nahradil písmenem, které jej v abecedě následuje. Místo A psal B, místo E napsal F atd.  Pro Boha ! je podle těchto pravidel zašifrováno jako PRP BPHB ! </a:t>
            </a:r>
          </a:p>
        </p:txBody>
      </p:sp>
      <p:sp>
        <p:nvSpPr>
          <p:cNvPr id="14" name="TextovéPole 13">
            <a:extLst>
              <a:ext uri="{FF2B5EF4-FFF2-40B4-BE49-F238E27FC236}">
                <a16:creationId xmlns:a16="http://schemas.microsoft.com/office/drawing/2014/main" id="{A06AE6DC-5E13-4845-9467-823BF7510FF7}"/>
              </a:ext>
            </a:extLst>
          </p:cNvPr>
          <p:cNvSpPr txBox="1"/>
          <p:nvPr/>
        </p:nvSpPr>
        <p:spPr>
          <a:xfrm>
            <a:off x="501774" y="3709304"/>
            <a:ext cx="11465774" cy="1200329"/>
          </a:xfrm>
          <a:prstGeom prst="rect">
            <a:avLst/>
          </a:prstGeom>
          <a:noFill/>
        </p:spPr>
        <p:txBody>
          <a:bodyPr wrap="square">
            <a:spAutoFit/>
          </a:bodyPr>
          <a:lstStyle/>
          <a:p>
            <a:pPr>
              <a:buFontTx/>
              <a:buNone/>
            </a:pPr>
            <a:r>
              <a:rPr lang="cs-CZ" altLang="cs-CZ" b="1" dirty="0"/>
              <a:t>Druhý  princip, který byl použit k budování šifrového systému, je užití kódu</a:t>
            </a:r>
            <a:r>
              <a:rPr lang="cs-CZ" altLang="cs-CZ" dirty="0"/>
              <a:t> </a:t>
            </a:r>
          </a:p>
          <a:p>
            <a:pPr>
              <a:buFontTx/>
              <a:buChar char="-"/>
            </a:pPr>
            <a:r>
              <a:rPr lang="cs-CZ" altLang="cs-CZ" dirty="0"/>
              <a:t>vznik kódů má svůj původ ve zkratkách a dále v magii, kde byly používány různé symboly s nejasným významem pro nezasvěcené </a:t>
            </a:r>
          </a:p>
          <a:p>
            <a:pPr>
              <a:buFontTx/>
              <a:buChar char="-"/>
            </a:pPr>
            <a:r>
              <a:rPr lang="cs-CZ" altLang="cs-CZ" dirty="0"/>
              <a:t>Ve vatikánském archívu jsou doloženy prvé příklady využití (Egypt a Izrael použito jako označení pro dva italské státy)</a:t>
            </a:r>
          </a:p>
        </p:txBody>
      </p:sp>
    </p:spTree>
    <p:extLst>
      <p:ext uri="{BB962C8B-B14F-4D97-AF65-F5344CB8AC3E}">
        <p14:creationId xmlns:p14="http://schemas.microsoft.com/office/powerpoint/2010/main" val="232399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2AEEBBB9-389C-4A9A-AD64-4745BC70582F}"/>
              </a:ext>
            </a:extLst>
          </p:cNvPr>
          <p:cNvSpPr txBox="1"/>
          <p:nvPr/>
        </p:nvSpPr>
        <p:spPr>
          <a:xfrm>
            <a:off x="446567" y="3124133"/>
            <a:ext cx="6299976" cy="2585323"/>
          </a:xfrm>
          <a:prstGeom prst="rect">
            <a:avLst/>
          </a:prstGeom>
          <a:noFill/>
        </p:spPr>
        <p:txBody>
          <a:bodyPr wrap="square">
            <a:spAutoFit/>
          </a:bodyPr>
          <a:lstStyle/>
          <a:p>
            <a:pPr>
              <a:buFont typeface="Symbol" panose="05050102010706020507" pitchFamily="18" charset="2"/>
              <a:buNone/>
            </a:pPr>
            <a:r>
              <a:rPr lang="cs-CZ" altLang="cs-CZ" dirty="0"/>
              <a:t>Postupně byly znalosti doplněny studiem antické literatury (kniha </a:t>
            </a:r>
            <a:r>
              <a:rPr lang="cs-CZ" altLang="cs-CZ" dirty="0" err="1"/>
              <a:t>Suetonia</a:t>
            </a:r>
            <a:r>
              <a:rPr lang="cs-CZ" altLang="cs-CZ" dirty="0"/>
              <a:t>, kde se popisuje Caesarova a Augustova šifra). </a:t>
            </a:r>
          </a:p>
          <a:p>
            <a:pPr>
              <a:buFont typeface="Symbol" panose="05050102010706020507" pitchFamily="18" charset="2"/>
              <a:buNone/>
            </a:pPr>
            <a:r>
              <a:rPr lang="cs-CZ" altLang="cs-CZ" dirty="0"/>
              <a:t>znám vliv arabského světa. </a:t>
            </a:r>
          </a:p>
          <a:p>
            <a:pPr>
              <a:buFont typeface="Symbol" panose="05050102010706020507" pitchFamily="18" charset="2"/>
              <a:buNone/>
            </a:pPr>
            <a:endParaRPr lang="cs-CZ" altLang="cs-CZ" dirty="0"/>
          </a:p>
          <a:p>
            <a:r>
              <a:rPr lang="cs-CZ" altLang="cs-CZ" dirty="0"/>
              <a:t> A je zmapován i vliv hebrejských systémů (</a:t>
            </a:r>
            <a:r>
              <a:rPr lang="cs-CZ" sz="1800" b="1" dirty="0">
                <a:effectLst/>
                <a:latin typeface="Times New Roman" panose="02020603050405020304" pitchFamily="18" charset="0"/>
              </a:rPr>
              <a:t>ATBAŠ-ALBAM-ATBAH)</a:t>
            </a:r>
          </a:p>
          <a:p>
            <a:pPr>
              <a:buFont typeface="Symbol" panose="05050102010706020507" pitchFamily="18" charset="2"/>
              <a:buNone/>
            </a:pPr>
            <a:endParaRPr lang="cs-CZ" altLang="cs-CZ" dirty="0"/>
          </a:p>
          <a:p>
            <a:pPr>
              <a:buFont typeface="Symbol" panose="05050102010706020507" pitchFamily="18" charset="2"/>
              <a:buNone/>
            </a:pPr>
            <a:endParaRPr lang="cs-CZ" altLang="cs-CZ" dirty="0"/>
          </a:p>
          <a:p>
            <a:pPr>
              <a:buFont typeface="Symbol" panose="05050102010706020507" pitchFamily="18" charset="2"/>
              <a:buNone/>
            </a:pPr>
            <a:r>
              <a:rPr lang="cs-CZ" altLang="cs-CZ" dirty="0"/>
              <a:t>Není znám vliv arabského světa.</a:t>
            </a:r>
          </a:p>
        </p:txBody>
      </p:sp>
      <p:pic>
        <p:nvPicPr>
          <p:cNvPr id="7" name="Obrázek 6">
            <a:extLst>
              <a:ext uri="{FF2B5EF4-FFF2-40B4-BE49-F238E27FC236}">
                <a16:creationId xmlns:a16="http://schemas.microsoft.com/office/drawing/2014/main" id="{54820E58-0DF9-4986-9A66-A613B141ED68}"/>
              </a:ext>
            </a:extLst>
          </p:cNvPr>
          <p:cNvPicPr>
            <a:picLocks noChangeAspect="1"/>
          </p:cNvPicPr>
          <p:nvPr/>
        </p:nvPicPr>
        <p:blipFill>
          <a:blip r:embed="rId2"/>
          <a:stretch>
            <a:fillRect/>
          </a:stretch>
        </p:blipFill>
        <p:spPr>
          <a:xfrm>
            <a:off x="602918" y="1594977"/>
            <a:ext cx="6143625" cy="846229"/>
          </a:xfrm>
          <a:prstGeom prst="rect">
            <a:avLst/>
          </a:prstGeom>
        </p:spPr>
      </p:pic>
      <p:pic>
        <p:nvPicPr>
          <p:cNvPr id="8" name="Obrázek 7">
            <a:extLst>
              <a:ext uri="{FF2B5EF4-FFF2-40B4-BE49-F238E27FC236}">
                <a16:creationId xmlns:a16="http://schemas.microsoft.com/office/drawing/2014/main" id="{4A9EFF11-D035-44F3-A6C4-42645951091D}"/>
              </a:ext>
            </a:extLst>
          </p:cNvPr>
          <p:cNvPicPr>
            <a:picLocks noChangeAspect="1"/>
          </p:cNvPicPr>
          <p:nvPr/>
        </p:nvPicPr>
        <p:blipFill>
          <a:blip r:embed="rId3"/>
          <a:stretch>
            <a:fillRect/>
          </a:stretch>
        </p:blipFill>
        <p:spPr>
          <a:xfrm>
            <a:off x="7377050" y="792814"/>
            <a:ext cx="4282312" cy="2762451"/>
          </a:xfrm>
          <a:prstGeom prst="rect">
            <a:avLst/>
          </a:prstGeom>
        </p:spPr>
      </p:pic>
      <p:pic>
        <p:nvPicPr>
          <p:cNvPr id="2051" name="Picture 3">
            <a:extLst>
              <a:ext uri="{FF2B5EF4-FFF2-40B4-BE49-F238E27FC236}">
                <a16:creationId xmlns:a16="http://schemas.microsoft.com/office/drawing/2014/main" id="{02FEDFB7-D3C6-4457-909D-0254E1F1B9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70256" y="4225889"/>
            <a:ext cx="510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ovéPole 10">
            <a:extLst>
              <a:ext uri="{FF2B5EF4-FFF2-40B4-BE49-F238E27FC236}">
                <a16:creationId xmlns:a16="http://schemas.microsoft.com/office/drawing/2014/main" id="{3827C881-1D39-412F-8F76-1BBBD4D97A1F}"/>
              </a:ext>
            </a:extLst>
          </p:cNvPr>
          <p:cNvSpPr txBox="1"/>
          <p:nvPr/>
        </p:nvSpPr>
        <p:spPr>
          <a:xfrm>
            <a:off x="446567" y="617643"/>
            <a:ext cx="6930483" cy="646331"/>
          </a:xfrm>
          <a:prstGeom prst="rect">
            <a:avLst/>
          </a:prstGeom>
          <a:noFill/>
        </p:spPr>
        <p:txBody>
          <a:bodyPr wrap="square">
            <a:spAutoFit/>
          </a:bodyPr>
          <a:lstStyle/>
          <a:p>
            <a:pPr>
              <a:buFont typeface="Symbol" panose="05050102010706020507" pitchFamily="18" charset="2"/>
              <a:buNone/>
            </a:pPr>
            <a:r>
              <a:rPr lang="cs-CZ" altLang="cs-CZ" dirty="0"/>
              <a:t>Postupně byly znalosti doplněny studiem antické literatury (kniha </a:t>
            </a:r>
            <a:r>
              <a:rPr lang="cs-CZ" altLang="cs-CZ" dirty="0" err="1"/>
              <a:t>Suetonia</a:t>
            </a:r>
            <a:r>
              <a:rPr lang="cs-CZ" altLang="cs-CZ" dirty="0"/>
              <a:t>, kde se popisuje Caesarova a Augustova šifra). </a:t>
            </a:r>
          </a:p>
        </p:txBody>
      </p:sp>
    </p:spTree>
    <p:extLst>
      <p:ext uri="{BB962C8B-B14F-4D97-AF65-F5344CB8AC3E}">
        <p14:creationId xmlns:p14="http://schemas.microsoft.com/office/powerpoint/2010/main" val="2233129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ástupný symbol pro datum 3"/>
          <p:cNvSpPr>
            <a:spLocks noGrp="1"/>
          </p:cNvSpPr>
          <p:nvPr>
            <p:ph type="dt" sz="half" idx="4294967295"/>
          </p:nvPr>
        </p:nvSpPr>
        <p:spPr>
          <a:xfrm>
            <a:off x="3540125" y="152400"/>
            <a:ext cx="2133600" cy="539750"/>
          </a:xfrm>
          <a:prstGeom prst="rect">
            <a:avLst/>
          </a:prstGeom>
        </p:spPr>
        <p:txBody>
          <a:bodyPr/>
          <a:lstStyle/>
          <a:p>
            <a:fld id="{368CCF31-031B-432C-BD2D-8FA2AC9E9F0E}" type="datetime8">
              <a:rPr lang="en-US" altLang="cs-CZ"/>
              <a:pPr/>
              <a:t>9/24/2023 6:42 AM</a:t>
            </a:fld>
            <a:endParaRPr lang="cs-CZ" altLang="cs-CZ"/>
          </a:p>
        </p:txBody>
      </p:sp>
      <p:sp>
        <p:nvSpPr>
          <p:cNvPr id="16"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ABEC1F23-3956-477F-A1C3-0D0A6F11E1C5}" type="slidenum">
              <a:rPr lang="cs-CZ" altLang="cs-CZ"/>
              <a:pPr/>
              <a:t>12</a:t>
            </a:fld>
            <a:endParaRPr lang="cs-CZ" altLang="cs-CZ"/>
          </a:p>
        </p:txBody>
      </p:sp>
      <p:sp>
        <p:nvSpPr>
          <p:cNvPr id="75778" name="Rectangle 2"/>
          <p:cNvSpPr>
            <a:spLocks noGrp="1" noChangeArrowheads="1"/>
          </p:cNvSpPr>
          <p:nvPr>
            <p:ph type="title"/>
          </p:nvPr>
        </p:nvSpPr>
        <p:spPr>
          <a:xfrm>
            <a:off x="495319" y="466183"/>
            <a:ext cx="7494994" cy="757238"/>
          </a:xfrm>
        </p:spPr>
        <p:txBody>
          <a:bodyPr>
            <a:normAutofit fontScale="90000"/>
          </a:bodyPr>
          <a:lstStyle/>
          <a:p>
            <a:pPr algn="ctr"/>
            <a:r>
              <a:rPr lang="cs-CZ" altLang="cs-CZ" dirty="0"/>
              <a:t>Hledá se odolná šifra proti </a:t>
            </a:r>
            <a:br>
              <a:rPr lang="cs-CZ" altLang="cs-CZ" dirty="0"/>
            </a:br>
            <a:r>
              <a:rPr lang="cs-CZ" altLang="cs-CZ" dirty="0"/>
              <a:t>frekvenční analýze – 14.století</a:t>
            </a:r>
            <a:endParaRPr lang="cs-CZ" altLang="cs-CZ" b="0" dirty="0"/>
          </a:p>
        </p:txBody>
      </p:sp>
      <p:sp>
        <p:nvSpPr>
          <p:cNvPr id="75779" name="Text Box 3"/>
          <p:cNvSpPr txBox="1">
            <a:spLocks noChangeArrowheads="1"/>
          </p:cNvSpPr>
          <p:nvPr/>
        </p:nvSpPr>
        <p:spPr bwMode="auto">
          <a:xfrm>
            <a:off x="8291514" y="188914"/>
            <a:ext cx="2376487" cy="5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cs-CZ" altLang="cs-CZ" sz="1300">
                <a:latin typeface="Courier" pitchFamily="49" charset="0"/>
              </a:rPr>
              <a:t> Frekvence znaků</a:t>
            </a:r>
          </a:p>
          <a:p>
            <a:endParaRPr lang="cs-CZ" altLang="cs-CZ" sz="1300">
              <a:latin typeface="Courier" pitchFamily="49" charset="0"/>
            </a:endParaRPr>
          </a:p>
          <a:p>
            <a:r>
              <a:rPr lang="cs-CZ" altLang="cs-CZ" sz="1300">
                <a:latin typeface="Courier" pitchFamily="49" charset="0"/>
              </a:rPr>
              <a:t> A =  195      1,00</a:t>
            </a:r>
          </a:p>
          <a:p>
            <a:r>
              <a:rPr lang="cs-CZ" altLang="cs-CZ" sz="1300">
                <a:latin typeface="Courier" pitchFamily="49" charset="0"/>
              </a:rPr>
              <a:t> B =  425      2,17</a:t>
            </a:r>
          </a:p>
          <a:p>
            <a:r>
              <a:rPr lang="cs-CZ" altLang="cs-CZ" sz="1300">
                <a:latin typeface="Courier" pitchFamily="49" charset="0"/>
              </a:rPr>
              <a:t> C = 1461      7,47</a:t>
            </a:r>
          </a:p>
          <a:p>
            <a:r>
              <a:rPr lang="cs-CZ" altLang="cs-CZ" sz="1300">
                <a:latin typeface="Courier" pitchFamily="49" charset="0"/>
              </a:rPr>
              <a:t> D =  361      1,84</a:t>
            </a:r>
          </a:p>
          <a:p>
            <a:r>
              <a:rPr lang="cs-CZ" altLang="cs-CZ" sz="1300">
                <a:latin typeface="Courier" pitchFamily="49" charset="0"/>
              </a:rPr>
              <a:t> E =  776      3,97</a:t>
            </a:r>
          </a:p>
          <a:p>
            <a:r>
              <a:rPr lang="cs-CZ" altLang="cs-CZ" sz="1300">
                <a:latin typeface="Courier" pitchFamily="49" charset="0"/>
              </a:rPr>
              <a:t> F =  925      4,73</a:t>
            </a:r>
          </a:p>
          <a:p>
            <a:r>
              <a:rPr lang="cs-CZ" altLang="cs-CZ" sz="1300">
                <a:latin typeface="Courier" pitchFamily="49" charset="0"/>
              </a:rPr>
              <a:t> G =  557      2,85</a:t>
            </a:r>
          </a:p>
          <a:p>
            <a:r>
              <a:rPr lang="cs-CZ" altLang="cs-CZ" sz="1300">
                <a:latin typeface="Courier" pitchFamily="49" charset="0"/>
              </a:rPr>
              <a:t> H = 1290      6,59</a:t>
            </a:r>
          </a:p>
          <a:p>
            <a:r>
              <a:rPr lang="cs-CZ" altLang="cs-CZ" sz="1300">
                <a:latin typeface="Courier" pitchFamily="49" charset="0"/>
              </a:rPr>
              <a:t> I =  285      1,46</a:t>
            </a:r>
          </a:p>
          <a:p>
            <a:r>
              <a:rPr lang="cs-CZ" altLang="cs-CZ" sz="1300">
                <a:latin typeface="Courier" pitchFamily="49" charset="0"/>
              </a:rPr>
              <a:t> J = 1613      8,24</a:t>
            </a:r>
          </a:p>
          <a:p>
            <a:r>
              <a:rPr lang="cs-CZ" altLang="cs-CZ" sz="1300">
                <a:latin typeface="Courier" pitchFamily="49" charset="0"/>
              </a:rPr>
              <a:t> K =  614      3,14</a:t>
            </a:r>
          </a:p>
          <a:p>
            <a:r>
              <a:rPr lang="cs-CZ" altLang="cs-CZ" sz="1300">
                <a:latin typeface="Courier" pitchFamily="49" charset="0"/>
              </a:rPr>
              <a:t> L = 1958     10,00</a:t>
            </a:r>
          </a:p>
          <a:p>
            <a:r>
              <a:rPr lang="cs-CZ" altLang="cs-CZ" sz="1300">
                <a:latin typeface="Courier" pitchFamily="49" charset="0"/>
              </a:rPr>
              <a:t> M = 1786      9,13</a:t>
            </a:r>
          </a:p>
          <a:p>
            <a:r>
              <a:rPr lang="cs-CZ" altLang="cs-CZ" sz="1300">
                <a:latin typeface="Courier" pitchFamily="49" charset="0"/>
              </a:rPr>
              <a:t> N =  656      3,35</a:t>
            </a:r>
          </a:p>
          <a:p>
            <a:r>
              <a:rPr lang="cs-CZ" altLang="cs-CZ" sz="1300">
                <a:latin typeface="Courier" pitchFamily="49" charset="0"/>
              </a:rPr>
              <a:t> O =    8      0,04</a:t>
            </a:r>
          </a:p>
          <a:p>
            <a:r>
              <a:rPr lang="cs-CZ" altLang="cs-CZ" sz="1300">
                <a:latin typeface="Courier" pitchFamily="49" charset="0"/>
              </a:rPr>
              <a:t> P =  990      5,06</a:t>
            </a:r>
          </a:p>
          <a:p>
            <a:r>
              <a:rPr lang="cs-CZ" altLang="cs-CZ" sz="1300">
                <a:latin typeface="Courier" pitchFamily="49" charset="0"/>
              </a:rPr>
              <a:t> Q = 1167      5,96</a:t>
            </a:r>
          </a:p>
          <a:p>
            <a:r>
              <a:rPr lang="cs-CZ" altLang="cs-CZ" sz="1300">
                <a:latin typeface="Courier" pitchFamily="49" charset="0"/>
              </a:rPr>
              <a:t> R = 1027      5,25</a:t>
            </a:r>
          </a:p>
          <a:p>
            <a:r>
              <a:rPr lang="cs-CZ" altLang="cs-CZ" sz="1300">
                <a:latin typeface="Courier" pitchFamily="49" charset="0"/>
              </a:rPr>
              <a:t> S =  103      0,53</a:t>
            </a:r>
          </a:p>
          <a:p>
            <a:r>
              <a:rPr lang="cs-CZ" altLang="cs-CZ" sz="1300">
                <a:latin typeface="Courier" pitchFamily="49" charset="0"/>
              </a:rPr>
              <a:t> T =  680      3,47</a:t>
            </a:r>
          </a:p>
          <a:p>
            <a:r>
              <a:rPr lang="cs-CZ" altLang="cs-CZ" sz="1300">
                <a:latin typeface="Courier" pitchFamily="49" charset="0"/>
              </a:rPr>
              <a:t> U =  650      3,32</a:t>
            </a:r>
          </a:p>
          <a:p>
            <a:r>
              <a:rPr lang="cs-CZ" altLang="cs-CZ" sz="1300">
                <a:latin typeface="Courier" pitchFamily="49" charset="0"/>
              </a:rPr>
              <a:t> V =  809      4,13</a:t>
            </a:r>
          </a:p>
          <a:p>
            <a:r>
              <a:rPr lang="cs-CZ" altLang="cs-CZ" sz="1300">
                <a:latin typeface="Courier" pitchFamily="49" charset="0"/>
              </a:rPr>
              <a:t> W =   18      0,09</a:t>
            </a:r>
          </a:p>
          <a:p>
            <a:r>
              <a:rPr lang="cs-CZ" altLang="cs-CZ" sz="1300">
                <a:latin typeface="Courier" pitchFamily="49" charset="0"/>
              </a:rPr>
              <a:t> X =   31      0,16</a:t>
            </a:r>
          </a:p>
          <a:p>
            <a:r>
              <a:rPr lang="cs-CZ" altLang="cs-CZ" sz="1300">
                <a:latin typeface="Courier" pitchFamily="49" charset="0"/>
              </a:rPr>
              <a:t> Y =  608      3,11</a:t>
            </a:r>
          </a:p>
          <a:p>
            <a:r>
              <a:rPr lang="cs-CZ" altLang="cs-CZ" sz="1300">
                <a:latin typeface="Courier" pitchFamily="49" charset="0"/>
              </a:rPr>
              <a:t> Z =  578      2,95</a:t>
            </a:r>
          </a:p>
        </p:txBody>
      </p:sp>
      <p:sp>
        <p:nvSpPr>
          <p:cNvPr id="75780" name="Text Box 4"/>
          <p:cNvSpPr txBox="1">
            <a:spLocks noChangeArrowheads="1"/>
          </p:cNvSpPr>
          <p:nvPr/>
        </p:nvSpPr>
        <p:spPr bwMode="auto">
          <a:xfrm>
            <a:off x="5700714" y="1304926"/>
            <a:ext cx="2160587"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1300" b="1" dirty="0"/>
              <a:t>Frekvence trigramů</a:t>
            </a:r>
            <a:endParaRPr lang="cs-CZ" altLang="cs-CZ" sz="1300" b="1" dirty="0">
              <a:latin typeface="Courier" pitchFamily="49" charset="0"/>
            </a:endParaRPr>
          </a:p>
          <a:p>
            <a:endParaRPr lang="cs-CZ" altLang="cs-CZ" sz="1300" dirty="0">
              <a:latin typeface="Courier" pitchFamily="49" charset="0"/>
            </a:endParaRPr>
          </a:p>
          <a:p>
            <a:r>
              <a:rPr lang="cs-CZ" altLang="cs-CZ" sz="1300" dirty="0">
                <a:latin typeface="Courier" pitchFamily="49" charset="0"/>
              </a:rPr>
              <a:t>OVA = 100</a:t>
            </a:r>
          </a:p>
          <a:p>
            <a:r>
              <a:rPr lang="cs-CZ" altLang="cs-CZ" sz="1300" dirty="0">
                <a:latin typeface="Courier" pitchFamily="49" charset="0"/>
              </a:rPr>
              <a:t>SIF = 93</a:t>
            </a:r>
          </a:p>
          <a:p>
            <a:r>
              <a:rPr lang="cs-CZ" altLang="cs-CZ" sz="1300" dirty="0">
                <a:latin typeface="Courier" pitchFamily="49" charset="0"/>
              </a:rPr>
              <a:t>IFR = 89</a:t>
            </a:r>
          </a:p>
          <a:p>
            <a:r>
              <a:rPr lang="cs-CZ" altLang="cs-CZ" sz="1300" dirty="0">
                <a:latin typeface="Courier" pitchFamily="49" charset="0"/>
              </a:rPr>
              <a:t>MEN = 80</a:t>
            </a:r>
          </a:p>
          <a:p>
            <a:r>
              <a:rPr lang="cs-CZ" altLang="cs-CZ" sz="1300" dirty="0">
                <a:latin typeface="Courier" pitchFamily="49" charset="0"/>
              </a:rPr>
              <a:t>STI = 71</a:t>
            </a:r>
          </a:p>
          <a:p>
            <a:r>
              <a:rPr lang="cs-CZ" altLang="cs-CZ" sz="1300" dirty="0">
                <a:latin typeface="Courier" pitchFamily="49" charset="0"/>
              </a:rPr>
              <a:t>VAN = 66</a:t>
            </a:r>
          </a:p>
          <a:p>
            <a:r>
              <a:rPr lang="cs-CZ" altLang="cs-CZ" sz="1300" dirty="0">
                <a:latin typeface="Courier" pitchFamily="49" charset="0"/>
              </a:rPr>
              <a:t>PRO = 65</a:t>
            </a:r>
          </a:p>
          <a:p>
            <a:r>
              <a:rPr lang="cs-CZ" altLang="cs-CZ" sz="1300" dirty="0">
                <a:latin typeface="Courier" pitchFamily="49" charset="0"/>
              </a:rPr>
              <a:t>EHO = 65</a:t>
            </a:r>
          </a:p>
          <a:p>
            <a:r>
              <a:rPr lang="cs-CZ" altLang="cs-CZ" sz="1300" dirty="0">
                <a:latin typeface="Courier" pitchFamily="49" charset="0"/>
              </a:rPr>
              <a:t>OST = 62</a:t>
            </a:r>
          </a:p>
          <a:p>
            <a:r>
              <a:rPr lang="cs-CZ" altLang="cs-CZ" sz="1300" dirty="0">
                <a:latin typeface="Courier" pitchFamily="49" charset="0"/>
              </a:rPr>
              <a:t>ROV = 60</a:t>
            </a:r>
          </a:p>
          <a:p>
            <a:r>
              <a:rPr lang="cs-CZ" altLang="cs-CZ" sz="1300" dirty="0">
                <a:latin typeface="Courier" pitchFamily="49" charset="0"/>
              </a:rPr>
              <a:t>ENA = 60</a:t>
            </a:r>
          </a:p>
          <a:p>
            <a:r>
              <a:rPr lang="cs-CZ" altLang="cs-CZ" sz="1300" dirty="0">
                <a:latin typeface="Courier" pitchFamily="49" charset="0"/>
              </a:rPr>
              <a:t>ENI = 59</a:t>
            </a:r>
          </a:p>
          <a:p>
            <a:r>
              <a:rPr lang="cs-CZ" altLang="cs-CZ" sz="1300" dirty="0">
                <a:latin typeface="Courier" pitchFamily="49" charset="0"/>
              </a:rPr>
              <a:t>STA = 58</a:t>
            </a:r>
          </a:p>
          <a:p>
            <a:r>
              <a:rPr lang="cs-CZ" altLang="cs-CZ" sz="1300" dirty="0">
                <a:latin typeface="Courier" pitchFamily="49" charset="0"/>
              </a:rPr>
              <a:t>STR = 16</a:t>
            </a:r>
          </a:p>
        </p:txBody>
      </p:sp>
      <p:sp>
        <p:nvSpPr>
          <p:cNvPr id="75781" name="Text Box 5"/>
          <p:cNvSpPr txBox="1">
            <a:spLocks noChangeArrowheads="1"/>
          </p:cNvSpPr>
          <p:nvPr/>
        </p:nvSpPr>
        <p:spPr bwMode="auto">
          <a:xfrm>
            <a:off x="1259504" y="1520582"/>
            <a:ext cx="2015781" cy="314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1400" b="1" dirty="0"/>
              <a:t>Frekvence </a:t>
            </a:r>
            <a:r>
              <a:rPr lang="cs-CZ" altLang="cs-CZ" sz="1400" b="1" dirty="0" err="1"/>
              <a:t>bigramů</a:t>
            </a:r>
            <a:endParaRPr lang="cs-CZ" altLang="cs-CZ" sz="1400" b="1" dirty="0"/>
          </a:p>
          <a:p>
            <a:endParaRPr lang="cs-CZ" altLang="cs-CZ" sz="1400" dirty="0"/>
          </a:p>
          <a:p>
            <a:r>
              <a:rPr lang="cs-CZ" altLang="cs-CZ" sz="1300" dirty="0">
                <a:latin typeface="Courier" pitchFamily="49" charset="0"/>
              </a:rPr>
              <a:t>EN = 303</a:t>
            </a:r>
          </a:p>
          <a:p>
            <a:r>
              <a:rPr lang="cs-CZ" altLang="cs-CZ" sz="1300" dirty="0">
                <a:latin typeface="Courier" pitchFamily="49" charset="0"/>
              </a:rPr>
              <a:t>ST = 277</a:t>
            </a:r>
          </a:p>
          <a:p>
            <a:r>
              <a:rPr lang="cs-CZ" altLang="cs-CZ" sz="1300" dirty="0">
                <a:latin typeface="Courier" pitchFamily="49" charset="0"/>
              </a:rPr>
              <a:t>NA = 277</a:t>
            </a:r>
          </a:p>
          <a:p>
            <a:r>
              <a:rPr lang="cs-CZ" altLang="cs-CZ" sz="1300" dirty="0">
                <a:latin typeface="Courier" pitchFamily="49" charset="0"/>
              </a:rPr>
              <a:t>NI = 254</a:t>
            </a:r>
          </a:p>
          <a:p>
            <a:r>
              <a:rPr lang="cs-CZ" altLang="cs-CZ" sz="1300" dirty="0">
                <a:latin typeface="Courier" pitchFamily="49" charset="0"/>
              </a:rPr>
              <a:t>NE = 242</a:t>
            </a:r>
          </a:p>
          <a:p>
            <a:r>
              <a:rPr lang="cs-CZ" altLang="cs-CZ" sz="1300" dirty="0">
                <a:latin typeface="Courier" pitchFamily="49" charset="0"/>
              </a:rPr>
              <a:t>OV = 235</a:t>
            </a:r>
          </a:p>
          <a:p>
            <a:r>
              <a:rPr lang="cs-CZ" altLang="cs-CZ" sz="1300" dirty="0">
                <a:latin typeface="Courier" pitchFamily="49" charset="0"/>
              </a:rPr>
              <a:t>AN = 227</a:t>
            </a:r>
          </a:p>
          <a:p>
            <a:r>
              <a:rPr lang="cs-CZ" altLang="cs-CZ" sz="1300" dirty="0">
                <a:latin typeface="Courier" pitchFamily="49" charset="0"/>
              </a:rPr>
              <a:t>RA = 226</a:t>
            </a:r>
          </a:p>
          <a:p>
            <a:r>
              <a:rPr lang="cs-CZ" altLang="cs-CZ" sz="1300" dirty="0">
                <a:latin typeface="Courier" pitchFamily="49" charset="0"/>
              </a:rPr>
              <a:t>PR = 224</a:t>
            </a:r>
          </a:p>
          <a:p>
            <a:r>
              <a:rPr lang="cs-CZ" altLang="cs-CZ" sz="1300" dirty="0">
                <a:latin typeface="Courier" pitchFamily="49" charset="0"/>
              </a:rPr>
              <a:t>RP = 6</a:t>
            </a:r>
          </a:p>
          <a:p>
            <a:endParaRPr lang="cs-CZ" altLang="cs-CZ" sz="1300" dirty="0">
              <a:latin typeface="Courier" pitchFamily="49" charset="0"/>
            </a:endParaRPr>
          </a:p>
          <a:p>
            <a:r>
              <a:rPr lang="cs-CZ" altLang="cs-CZ" sz="1300" dirty="0">
                <a:latin typeface="Courier" pitchFamily="49" charset="0"/>
              </a:rPr>
              <a:t>CH = 183</a:t>
            </a:r>
          </a:p>
          <a:p>
            <a:r>
              <a:rPr lang="cs-CZ" altLang="cs-CZ" sz="1300" dirty="0">
                <a:latin typeface="Courier" pitchFamily="49" charset="0"/>
              </a:rPr>
              <a:t>HC = 1</a:t>
            </a:r>
          </a:p>
        </p:txBody>
      </p:sp>
      <p:sp>
        <p:nvSpPr>
          <p:cNvPr id="75782" name="Text Box 6"/>
          <p:cNvSpPr txBox="1">
            <a:spLocks noChangeArrowheads="1"/>
          </p:cNvSpPr>
          <p:nvPr/>
        </p:nvSpPr>
        <p:spPr bwMode="auto">
          <a:xfrm>
            <a:off x="1739901" y="4877304"/>
            <a:ext cx="6372225"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1400" dirty="0" err="1">
                <a:latin typeface="Courier New" panose="02070309020205020404" pitchFamily="49" charset="0"/>
              </a:rPr>
              <a:t>The</a:t>
            </a:r>
            <a:r>
              <a:rPr lang="cs-CZ" altLang="cs-CZ" sz="1400" dirty="0">
                <a:latin typeface="Courier New" panose="02070309020205020404" pitchFamily="49" charset="0"/>
              </a:rPr>
              <a:t> </a:t>
            </a:r>
            <a:r>
              <a:rPr lang="cs-CZ" altLang="cs-CZ" sz="1400" dirty="0" err="1">
                <a:latin typeface="Courier New" panose="02070309020205020404" pitchFamily="49" charset="0"/>
              </a:rPr>
              <a:t>length</a:t>
            </a:r>
            <a:r>
              <a:rPr lang="cs-CZ" altLang="cs-CZ" sz="1400" dirty="0">
                <a:latin typeface="Courier New" panose="02070309020205020404" pitchFamily="49" charset="0"/>
              </a:rPr>
              <a:t> </a:t>
            </a:r>
            <a:r>
              <a:rPr lang="cs-CZ" altLang="cs-CZ" sz="1400" dirty="0" err="1">
                <a:latin typeface="Courier New" panose="02070309020205020404" pitchFamily="49" charset="0"/>
              </a:rPr>
              <a:t>of</a:t>
            </a:r>
            <a:r>
              <a:rPr lang="cs-CZ" altLang="cs-CZ" sz="1400" dirty="0">
                <a:latin typeface="Courier New" panose="02070309020205020404" pitchFamily="49" charset="0"/>
              </a:rPr>
              <a:t> </a:t>
            </a:r>
            <a:r>
              <a:rPr lang="cs-CZ" altLang="cs-CZ" sz="1400" dirty="0" err="1">
                <a:latin typeface="Courier New" panose="02070309020205020404" pitchFamily="49" charset="0"/>
              </a:rPr>
              <a:t>the</a:t>
            </a:r>
            <a:r>
              <a:rPr lang="cs-CZ" altLang="cs-CZ" sz="1400" dirty="0">
                <a:latin typeface="Courier New" panose="02070309020205020404" pitchFamily="49" charset="0"/>
              </a:rPr>
              <a:t> </a:t>
            </a:r>
            <a:r>
              <a:rPr lang="cs-CZ" altLang="cs-CZ" sz="1400" dirty="0" err="1">
                <a:latin typeface="Courier New" panose="02070309020205020404" pitchFamily="49" charset="0"/>
              </a:rPr>
              <a:t>plain</a:t>
            </a:r>
            <a:r>
              <a:rPr lang="cs-CZ" altLang="cs-CZ" sz="1400" dirty="0">
                <a:latin typeface="Courier New" panose="02070309020205020404" pitchFamily="49" charset="0"/>
              </a:rPr>
              <a:t> text </a:t>
            </a:r>
            <a:r>
              <a:rPr lang="cs-CZ" altLang="cs-CZ" sz="1400" dirty="0" err="1">
                <a:latin typeface="Courier New" panose="02070309020205020404" pitchFamily="49" charset="0"/>
              </a:rPr>
              <a:t>is</a:t>
            </a:r>
            <a:r>
              <a:rPr lang="cs-CZ" altLang="cs-CZ" sz="1400" dirty="0">
                <a:latin typeface="Courier New" panose="02070309020205020404" pitchFamily="49" charset="0"/>
              </a:rPr>
              <a:t> 19571 </a:t>
            </a:r>
            <a:r>
              <a:rPr lang="cs-CZ" altLang="cs-CZ" sz="1400" dirty="0" err="1">
                <a:latin typeface="Courier New" panose="02070309020205020404" pitchFamily="49" charset="0"/>
              </a:rPr>
              <a:t>letters</a:t>
            </a:r>
            <a:r>
              <a:rPr lang="cs-CZ" altLang="cs-CZ" sz="1400" dirty="0">
                <a:latin typeface="Courier New" panose="02070309020205020404" pitchFamily="49" charset="0"/>
              </a:rPr>
              <a:t>.</a:t>
            </a:r>
          </a:p>
          <a:p>
            <a:r>
              <a:rPr lang="cs-CZ" altLang="cs-CZ" sz="1600" dirty="0" err="1">
                <a:latin typeface="Courier" pitchFamily="49" charset="0"/>
              </a:rPr>
              <a:t>Cipher</a:t>
            </a:r>
            <a:r>
              <a:rPr lang="cs-CZ" altLang="cs-CZ" sz="1600" dirty="0">
                <a:latin typeface="Courier" pitchFamily="49" charset="0"/>
              </a:rPr>
              <a:t> Text </a:t>
            </a:r>
            <a:r>
              <a:rPr lang="cs-CZ" altLang="cs-CZ" sz="1600" dirty="0" err="1">
                <a:latin typeface="Courier" pitchFamily="49" charset="0"/>
              </a:rPr>
              <a:t>Alphabet</a:t>
            </a:r>
            <a:r>
              <a:rPr lang="cs-CZ" altLang="cs-CZ" sz="1600" dirty="0">
                <a:latin typeface="Courier" pitchFamily="49" charset="0"/>
              </a:rPr>
              <a:t>: </a:t>
            </a:r>
            <a:r>
              <a:rPr lang="cs-CZ" altLang="cs-CZ" sz="1600" b="1" dirty="0">
                <a:latin typeface="Courier" pitchFamily="49" charset="0"/>
              </a:rPr>
              <a:t>MIKULAS</a:t>
            </a:r>
            <a:r>
              <a:rPr lang="cs-CZ" altLang="cs-CZ" sz="1600" dirty="0">
                <a:latin typeface="Courier" pitchFamily="49" charset="0"/>
              </a:rPr>
              <a:t>BCDEFGHJNOPQRTVWXYZ</a:t>
            </a:r>
          </a:p>
          <a:p>
            <a:r>
              <a:rPr lang="cs-CZ" altLang="cs-CZ" sz="1600" dirty="0" err="1">
                <a:latin typeface="Courier" pitchFamily="49" charset="0"/>
              </a:rPr>
              <a:t>Plain</a:t>
            </a:r>
            <a:r>
              <a:rPr lang="cs-CZ" altLang="cs-CZ" sz="1600" dirty="0">
                <a:latin typeface="Courier" pitchFamily="49" charset="0"/>
              </a:rPr>
              <a:t> Text </a:t>
            </a:r>
            <a:r>
              <a:rPr lang="cs-CZ" altLang="cs-CZ" sz="1600" dirty="0" err="1">
                <a:latin typeface="Courier" pitchFamily="49" charset="0"/>
              </a:rPr>
              <a:t>Alphabet</a:t>
            </a:r>
            <a:r>
              <a:rPr lang="cs-CZ" altLang="cs-CZ" sz="1600" dirty="0">
                <a:latin typeface="Courier" pitchFamily="49" charset="0"/>
              </a:rPr>
              <a:t> : ABCDEFGHIJKLMNOPQRSTUVWXYZ</a:t>
            </a:r>
          </a:p>
        </p:txBody>
      </p:sp>
      <p:sp>
        <p:nvSpPr>
          <p:cNvPr id="75783" name="Line 7"/>
          <p:cNvSpPr>
            <a:spLocks noChangeShapeType="1"/>
          </p:cNvSpPr>
          <p:nvPr/>
        </p:nvSpPr>
        <p:spPr bwMode="auto">
          <a:xfrm flipH="1">
            <a:off x="6311900" y="2492375"/>
            <a:ext cx="2160588" cy="2700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5784" name="Line 8"/>
          <p:cNvSpPr>
            <a:spLocks noChangeShapeType="1"/>
          </p:cNvSpPr>
          <p:nvPr/>
        </p:nvSpPr>
        <p:spPr bwMode="auto">
          <a:xfrm flipH="1">
            <a:off x="5556251" y="1160464"/>
            <a:ext cx="2879725" cy="40671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5785" name="Line 9"/>
          <p:cNvSpPr>
            <a:spLocks noChangeShapeType="1"/>
          </p:cNvSpPr>
          <p:nvPr/>
        </p:nvSpPr>
        <p:spPr bwMode="auto">
          <a:xfrm flipH="1">
            <a:off x="4548188" y="3141663"/>
            <a:ext cx="3816350" cy="2051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75786" name="Picture 10" descr="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258" y="3380795"/>
            <a:ext cx="100965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5787" name="Picture 11" descr="star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2299" y="1537204"/>
            <a:ext cx="1655762" cy="1250950"/>
          </a:xfrm>
          <a:prstGeom prst="rect">
            <a:avLst/>
          </a:prstGeom>
          <a:noFill/>
          <a:extLst>
            <a:ext uri="{909E8E84-426E-40DD-AFC4-6F175D3DCCD1}">
              <a14:hiddenFill xmlns:a14="http://schemas.microsoft.com/office/drawing/2010/main">
                <a:solidFill>
                  <a:srgbClr val="FFFFFF"/>
                </a:solidFill>
              </a14:hiddenFill>
            </a:ext>
          </a:extLst>
        </p:spPr>
      </p:pic>
      <p:sp>
        <p:nvSpPr>
          <p:cNvPr id="75788" name="Line 12"/>
          <p:cNvSpPr>
            <a:spLocks noChangeShapeType="1"/>
          </p:cNvSpPr>
          <p:nvPr/>
        </p:nvSpPr>
        <p:spPr bwMode="auto">
          <a:xfrm flipH="1">
            <a:off x="4273668" y="2760625"/>
            <a:ext cx="3651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5789" name="Text Box 13"/>
          <p:cNvSpPr txBox="1">
            <a:spLocks noChangeArrowheads="1"/>
          </p:cNvSpPr>
          <p:nvPr/>
        </p:nvSpPr>
        <p:spPr bwMode="auto">
          <a:xfrm>
            <a:off x="862090" y="6023467"/>
            <a:ext cx="6761453"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1400" dirty="0" err="1"/>
              <a:t>Abū-Yūsuf</a:t>
            </a:r>
            <a:r>
              <a:rPr lang="cs-CZ" altLang="cs-CZ" sz="1400" dirty="0"/>
              <a:t> </a:t>
            </a:r>
            <a:r>
              <a:rPr lang="cs-CZ" altLang="cs-CZ" sz="1400" dirty="0" err="1"/>
              <a:t>Ya’qūb</a:t>
            </a:r>
            <a:r>
              <a:rPr lang="cs-CZ" altLang="cs-CZ" sz="1400" dirty="0"/>
              <a:t> </a:t>
            </a:r>
            <a:r>
              <a:rPr lang="cs-CZ" altLang="cs-CZ" sz="1400" dirty="0" err="1"/>
              <a:t>ibn</a:t>
            </a:r>
            <a:r>
              <a:rPr lang="cs-CZ" altLang="cs-CZ" sz="1400" dirty="0"/>
              <a:t> </a:t>
            </a:r>
            <a:r>
              <a:rPr lang="cs-CZ" altLang="cs-CZ" sz="1400" dirty="0" err="1"/>
              <a:t>Ishāq</a:t>
            </a:r>
            <a:r>
              <a:rPr lang="cs-CZ" altLang="cs-CZ" sz="1400" dirty="0"/>
              <a:t> al-</a:t>
            </a:r>
            <a:r>
              <a:rPr lang="cs-CZ" altLang="cs-CZ" sz="1400" dirty="0" err="1"/>
              <a:t>Kindīho</a:t>
            </a:r>
            <a:r>
              <a:rPr lang="cs-CZ" altLang="cs-CZ" sz="1400" dirty="0"/>
              <a:t> (801–873)</a:t>
            </a:r>
          </a:p>
          <a:p>
            <a:pPr>
              <a:spcBef>
                <a:spcPct val="50000"/>
              </a:spcBef>
            </a:pPr>
            <a:r>
              <a:rPr lang="cs-CZ" altLang="cs-CZ" sz="1400" dirty="0"/>
              <a:t>X  Evropa 14.století </a:t>
            </a:r>
          </a:p>
        </p:txBody>
      </p:sp>
      <p:sp>
        <p:nvSpPr>
          <p:cNvPr id="75790" name="Line 14"/>
          <p:cNvSpPr>
            <a:spLocks noChangeShapeType="1"/>
          </p:cNvSpPr>
          <p:nvPr/>
        </p:nvSpPr>
        <p:spPr bwMode="auto">
          <a:xfrm flipH="1">
            <a:off x="5016500" y="2924175"/>
            <a:ext cx="3386138" cy="2268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2988310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5789"/>
                                        </p:tgtEl>
                                        <p:attrNameLst>
                                          <p:attrName>style.visibility</p:attrName>
                                        </p:attrNameLst>
                                      </p:cBhvr>
                                      <p:to>
                                        <p:strVal val="visible"/>
                                      </p:to>
                                    </p:set>
                                    <p:anim calcmode="lin" valueType="num">
                                      <p:cBhvr additive="base">
                                        <p:cTn id="11" dur="500" fill="hold"/>
                                        <p:tgtEl>
                                          <p:spTgt spid="75789"/>
                                        </p:tgtEl>
                                        <p:attrNameLst>
                                          <p:attrName>ppt_x</p:attrName>
                                        </p:attrNameLst>
                                      </p:cBhvr>
                                      <p:tavLst>
                                        <p:tav tm="0">
                                          <p:val>
                                            <p:strVal val="#ppt_x"/>
                                          </p:val>
                                        </p:tav>
                                        <p:tav tm="100000">
                                          <p:val>
                                            <p:strVal val="#ppt_x"/>
                                          </p:val>
                                        </p:tav>
                                      </p:tavLst>
                                    </p:anim>
                                    <p:anim calcmode="lin" valueType="num">
                                      <p:cBhvr additive="base">
                                        <p:cTn id="12" dur="500" fill="hold"/>
                                        <p:tgtEl>
                                          <p:spTgt spid="75789"/>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577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579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578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578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578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578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5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0" grpId="0"/>
      <p:bldP spid="75781" grpId="0"/>
      <p:bldP spid="75782" grpId="0"/>
      <p:bldP spid="75783" grpId="0" animBg="1"/>
      <p:bldP spid="75784" grpId="0" animBg="1"/>
      <p:bldP spid="75785" grpId="0" animBg="1"/>
      <p:bldP spid="75789" grpId="0"/>
      <p:bldP spid="7579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3"/>
          <p:cNvSpPr>
            <a:spLocks noGrp="1"/>
          </p:cNvSpPr>
          <p:nvPr>
            <p:ph type="dt" sz="half" idx="4294967295"/>
          </p:nvPr>
        </p:nvSpPr>
        <p:spPr>
          <a:xfrm>
            <a:off x="3540125" y="152400"/>
            <a:ext cx="2133600" cy="539750"/>
          </a:xfrm>
          <a:prstGeom prst="rect">
            <a:avLst/>
          </a:prstGeom>
        </p:spPr>
        <p:txBody>
          <a:bodyPr/>
          <a:lstStyle/>
          <a:p>
            <a:fld id="{00C1D2F1-A29E-45D6-8153-1961EC2D50E7}" type="datetime8">
              <a:rPr lang="en-US" altLang="cs-CZ"/>
              <a:pPr/>
              <a:t>9/24/2023 6:42 AM</a:t>
            </a:fld>
            <a:endParaRPr lang="cs-CZ" altLang="cs-CZ"/>
          </a:p>
        </p:txBody>
      </p:sp>
      <p:sp>
        <p:nvSpPr>
          <p:cNvPr id="7"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9109931D-FD87-40BC-9430-D0BDDF27A1E6}" type="slidenum">
              <a:rPr lang="cs-CZ" altLang="cs-CZ"/>
              <a:pPr/>
              <a:t>13</a:t>
            </a:fld>
            <a:endParaRPr lang="cs-CZ" altLang="cs-CZ"/>
          </a:p>
        </p:txBody>
      </p:sp>
      <p:sp>
        <p:nvSpPr>
          <p:cNvPr id="69634" name="Rectangle 2"/>
          <p:cNvSpPr>
            <a:spLocks noGrp="1" noChangeArrowheads="1"/>
          </p:cNvSpPr>
          <p:nvPr>
            <p:ph type="title"/>
          </p:nvPr>
        </p:nvSpPr>
        <p:spPr>
          <a:xfrm>
            <a:off x="1882775" y="476250"/>
            <a:ext cx="8174038" cy="757238"/>
          </a:xfrm>
        </p:spPr>
        <p:txBody>
          <a:bodyPr>
            <a:normAutofit fontScale="90000"/>
          </a:bodyPr>
          <a:lstStyle/>
          <a:p>
            <a:pPr algn="ctr"/>
            <a:r>
              <a:rPr lang="cs-CZ" altLang="cs-CZ" dirty="0"/>
              <a:t>Hledá se odolná šifra proti </a:t>
            </a:r>
            <a:br>
              <a:rPr lang="cs-CZ" altLang="cs-CZ" dirty="0"/>
            </a:br>
            <a:r>
              <a:rPr lang="cs-CZ" altLang="cs-CZ" dirty="0"/>
              <a:t>frekvenční analýze – 14.století</a:t>
            </a:r>
            <a:endParaRPr lang="cs-CZ" altLang="cs-CZ" b="0" dirty="0"/>
          </a:p>
        </p:txBody>
      </p:sp>
      <p:pic>
        <p:nvPicPr>
          <p:cNvPr id="69636" name="Picture 4" descr="homofonni_sifra_crem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3689" y="2298664"/>
            <a:ext cx="6624637"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Text Box 8"/>
          <p:cNvSpPr txBox="1">
            <a:spLocks noChangeArrowheads="1"/>
          </p:cNvSpPr>
          <p:nvPr/>
        </p:nvSpPr>
        <p:spPr bwMode="auto">
          <a:xfrm>
            <a:off x="999460" y="1665289"/>
            <a:ext cx="96330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V polovině 14.století se jako přirozený výsledek tohoto snažení objevily homofonní šifry.</a:t>
            </a:r>
          </a:p>
        </p:txBody>
      </p:sp>
      <p:sp>
        <p:nvSpPr>
          <p:cNvPr id="69641" name="Text Box 9"/>
          <p:cNvSpPr txBox="1">
            <a:spLocks noChangeArrowheads="1"/>
          </p:cNvSpPr>
          <p:nvPr/>
        </p:nvSpPr>
        <p:spPr bwMode="auto">
          <a:xfrm>
            <a:off x="1190846" y="4497868"/>
            <a:ext cx="10457661"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H</a:t>
            </a:r>
            <a:r>
              <a:rPr lang="cs-CZ" altLang="cs-CZ" sz="2000" i="1" dirty="0"/>
              <a:t>omofonní</a:t>
            </a:r>
            <a:r>
              <a:rPr lang="cs-CZ" altLang="cs-CZ" sz="2000" dirty="0"/>
              <a:t> </a:t>
            </a:r>
            <a:r>
              <a:rPr lang="cs-CZ" altLang="cs-CZ" sz="2000" i="1" dirty="0"/>
              <a:t>šifr</a:t>
            </a:r>
            <a:r>
              <a:rPr lang="cs-CZ" altLang="cs-CZ" sz="2000" dirty="0"/>
              <a:t>a,  kterou používal vévoda Simeone de </a:t>
            </a:r>
            <a:r>
              <a:rPr lang="cs-CZ" altLang="cs-CZ" sz="2000" dirty="0" err="1"/>
              <a:t>Crema</a:t>
            </a:r>
            <a:r>
              <a:rPr lang="cs-CZ" altLang="cs-CZ" sz="2000" dirty="0"/>
              <a:t> z Mantovy, z roku 1401. </a:t>
            </a:r>
          </a:p>
          <a:p>
            <a:pPr>
              <a:spcBef>
                <a:spcPct val="50000"/>
              </a:spcBef>
            </a:pPr>
            <a:endParaRPr lang="cs-CZ" altLang="cs-CZ" sz="2000" dirty="0"/>
          </a:p>
          <a:p>
            <a:pPr>
              <a:spcBef>
                <a:spcPct val="50000"/>
              </a:spcBef>
            </a:pPr>
            <a:r>
              <a:rPr lang="cs-CZ" altLang="cs-CZ" sz="2000" dirty="0"/>
              <a:t>Čistě homofonní šifry byly velmi brzy (na základě zkušeností s luštěním) nahrazeny novým velmi zajímavým systémem – </a:t>
            </a:r>
            <a:r>
              <a:rPr lang="cs-CZ" altLang="cs-CZ" sz="2000" b="1" dirty="0"/>
              <a:t>nomenklátorem.</a:t>
            </a:r>
          </a:p>
        </p:txBody>
      </p:sp>
    </p:spTree>
    <p:extLst>
      <p:ext uri="{BB962C8B-B14F-4D97-AF65-F5344CB8AC3E}">
        <p14:creationId xmlns:p14="http://schemas.microsoft.com/office/powerpoint/2010/main" val="2704125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3"/>
          <p:cNvSpPr>
            <a:spLocks noGrp="1"/>
          </p:cNvSpPr>
          <p:nvPr>
            <p:ph type="dt" sz="half" idx="4294967295"/>
          </p:nvPr>
        </p:nvSpPr>
        <p:spPr>
          <a:xfrm>
            <a:off x="3540125" y="152400"/>
            <a:ext cx="2133600" cy="539750"/>
          </a:xfrm>
          <a:prstGeom prst="rect">
            <a:avLst/>
          </a:prstGeom>
        </p:spPr>
        <p:txBody>
          <a:bodyPr/>
          <a:lstStyle/>
          <a:p>
            <a:fld id="{4B759E11-964C-4C67-989D-BA7324474718}" type="datetime8">
              <a:rPr lang="en-US" altLang="cs-CZ"/>
              <a:pPr/>
              <a:t>9/24/2023 6:42 AM</a:t>
            </a:fld>
            <a:endParaRPr lang="cs-CZ" altLang="cs-CZ"/>
          </a:p>
        </p:txBody>
      </p:sp>
      <p:sp>
        <p:nvSpPr>
          <p:cNvPr id="6"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19C2D6CB-3BC0-4CEE-B59F-93309D368627}" type="slidenum">
              <a:rPr lang="cs-CZ" altLang="cs-CZ"/>
              <a:pPr/>
              <a:t>14</a:t>
            </a:fld>
            <a:endParaRPr lang="cs-CZ" altLang="cs-CZ"/>
          </a:p>
        </p:txBody>
      </p:sp>
      <p:sp>
        <p:nvSpPr>
          <p:cNvPr id="81922" name="Rectangle 2"/>
          <p:cNvSpPr>
            <a:spLocks noGrp="1" noChangeArrowheads="1"/>
          </p:cNvSpPr>
          <p:nvPr>
            <p:ph type="title"/>
          </p:nvPr>
        </p:nvSpPr>
        <p:spPr>
          <a:xfrm>
            <a:off x="159993" y="547688"/>
            <a:ext cx="8353425" cy="757238"/>
          </a:xfrm>
        </p:spPr>
        <p:txBody>
          <a:bodyPr/>
          <a:lstStyle/>
          <a:p>
            <a:r>
              <a:rPr lang="cs-CZ" altLang="cs-CZ" b="0" dirty="0"/>
              <a:t>Nomenklátor 16.století</a:t>
            </a:r>
          </a:p>
        </p:txBody>
      </p:sp>
      <p:sp>
        <p:nvSpPr>
          <p:cNvPr id="81924" name="Text Box 4"/>
          <p:cNvSpPr txBox="1">
            <a:spLocks noChangeArrowheads="1"/>
          </p:cNvSpPr>
          <p:nvPr/>
        </p:nvSpPr>
        <p:spPr bwMode="auto">
          <a:xfrm>
            <a:off x="393252" y="1700214"/>
            <a:ext cx="528047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Nomenklátory z konce patnáctého století a začátku šestnáctého století již obsahují mimo klasické substituční homofonní záměny (na obrázku v odstavci označeném 1) </a:t>
            </a:r>
          </a:p>
          <a:p>
            <a:pPr>
              <a:spcBef>
                <a:spcPct val="50000"/>
              </a:spcBef>
            </a:pPr>
            <a:r>
              <a:rPr lang="cs-CZ" altLang="cs-CZ" sz="2000" dirty="0"/>
              <a:t>znaky pro zdvojená písmena (odstavec 2) </a:t>
            </a:r>
          </a:p>
          <a:p>
            <a:pPr>
              <a:spcBef>
                <a:spcPct val="50000"/>
              </a:spcBef>
            </a:pPr>
            <a:r>
              <a:rPr lang="cs-CZ" altLang="cs-CZ" sz="2000" dirty="0"/>
              <a:t>a slabiky (odstavec 3) a dále kódy pro nejfrekventovanější slova a jména (odstavec 4) </a:t>
            </a:r>
          </a:p>
          <a:p>
            <a:pPr>
              <a:spcBef>
                <a:spcPct val="50000"/>
              </a:spcBef>
            </a:pPr>
            <a:r>
              <a:rPr lang="cs-CZ" altLang="cs-CZ" sz="2000" dirty="0"/>
              <a:t>a klamače (druhý řádek odstavce 2) </a:t>
            </a:r>
          </a:p>
          <a:p>
            <a:pPr>
              <a:spcBef>
                <a:spcPct val="50000"/>
              </a:spcBef>
            </a:pPr>
            <a:r>
              <a:rPr lang="cs-CZ" altLang="cs-CZ" sz="2000" dirty="0"/>
              <a:t>(Klamače –  nevýznamové skupiny písmen, které měly ztížit kryptoanalýzu zašifrovaných textů). </a:t>
            </a:r>
          </a:p>
        </p:txBody>
      </p:sp>
      <p:pic>
        <p:nvPicPr>
          <p:cNvPr id="81927" name="Picture 7" descr="Tanchredino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1887" y="-52020"/>
            <a:ext cx="5302109" cy="696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1141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3"/>
          <p:cNvSpPr>
            <a:spLocks noGrp="1"/>
          </p:cNvSpPr>
          <p:nvPr>
            <p:ph type="dt" sz="half" idx="4294967295"/>
          </p:nvPr>
        </p:nvSpPr>
        <p:spPr>
          <a:xfrm>
            <a:off x="3540125" y="152400"/>
            <a:ext cx="2133600" cy="539750"/>
          </a:xfrm>
          <a:prstGeom prst="rect">
            <a:avLst/>
          </a:prstGeom>
        </p:spPr>
        <p:txBody>
          <a:bodyPr/>
          <a:lstStyle/>
          <a:p>
            <a:fld id="{44D0312F-F266-42A4-8BC2-046268024F23}" type="datetime8">
              <a:rPr lang="en-US" altLang="cs-CZ"/>
              <a:pPr/>
              <a:t>9/24/2023 6:42 AM</a:t>
            </a:fld>
            <a:endParaRPr lang="cs-CZ" altLang="cs-CZ"/>
          </a:p>
        </p:txBody>
      </p:sp>
      <p:sp>
        <p:nvSpPr>
          <p:cNvPr id="6"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6BFB9397-F20E-4112-9986-3C19BA4B4E5C}" type="slidenum">
              <a:rPr lang="cs-CZ" altLang="cs-CZ"/>
              <a:pPr/>
              <a:t>15</a:t>
            </a:fld>
            <a:endParaRPr lang="cs-CZ" altLang="cs-CZ"/>
          </a:p>
        </p:txBody>
      </p:sp>
      <p:sp>
        <p:nvSpPr>
          <p:cNvPr id="77826" name="Rectangle 2"/>
          <p:cNvSpPr>
            <a:spLocks noGrp="1" noChangeArrowheads="1"/>
          </p:cNvSpPr>
          <p:nvPr>
            <p:ph type="title"/>
          </p:nvPr>
        </p:nvSpPr>
        <p:spPr>
          <a:xfrm>
            <a:off x="1882776" y="476250"/>
            <a:ext cx="8353425" cy="757238"/>
          </a:xfrm>
        </p:spPr>
        <p:txBody>
          <a:bodyPr/>
          <a:lstStyle/>
          <a:p>
            <a:pPr algn="ctr"/>
            <a:r>
              <a:rPr lang="cs-CZ" altLang="cs-CZ" sz="2000"/>
              <a:t>Hledá se odolná šifra proti frekvenční analýze – 16.století</a:t>
            </a:r>
          </a:p>
        </p:txBody>
      </p:sp>
      <p:sp>
        <p:nvSpPr>
          <p:cNvPr id="77829" name="Text Box 5"/>
          <p:cNvSpPr txBox="1">
            <a:spLocks noChangeArrowheads="1"/>
          </p:cNvSpPr>
          <p:nvPr/>
        </p:nvSpPr>
        <p:spPr bwMode="auto">
          <a:xfrm>
            <a:off x="1882776" y="5764799"/>
            <a:ext cx="855255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1600" dirty="0"/>
              <a:t>Typický nomenklátor sestavený ve Florencii roku 1554, používaný za vlády </a:t>
            </a:r>
            <a:r>
              <a:rPr lang="cs-CZ" altLang="cs-CZ" sz="1600" b="1" dirty="0" err="1"/>
              <a:t>Cosimo</a:t>
            </a:r>
            <a:r>
              <a:rPr lang="cs-CZ" altLang="cs-CZ" sz="1600" b="1" dirty="0"/>
              <a:t> de Medici</a:t>
            </a:r>
            <a:r>
              <a:rPr lang="cs-CZ" altLang="cs-CZ" sz="1600" dirty="0"/>
              <a:t>.</a:t>
            </a:r>
          </a:p>
        </p:txBody>
      </p:sp>
      <p:pic>
        <p:nvPicPr>
          <p:cNvPr id="77832" name="Picture 8" descr="nomenklator_florencie_15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531" y="1233488"/>
            <a:ext cx="7591042" cy="447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658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3"/>
          <p:cNvSpPr>
            <a:spLocks noGrp="1"/>
          </p:cNvSpPr>
          <p:nvPr>
            <p:ph type="dt" sz="half" idx="4294967295"/>
          </p:nvPr>
        </p:nvSpPr>
        <p:spPr>
          <a:xfrm>
            <a:off x="3540125" y="152400"/>
            <a:ext cx="2133600" cy="539750"/>
          </a:xfrm>
          <a:prstGeom prst="rect">
            <a:avLst/>
          </a:prstGeom>
        </p:spPr>
        <p:txBody>
          <a:bodyPr/>
          <a:lstStyle/>
          <a:p>
            <a:fld id="{169EF759-259A-4E69-AF82-7D6D9D27EE9E}" type="datetime8">
              <a:rPr lang="en-US" altLang="cs-CZ"/>
              <a:pPr/>
              <a:t>9/24/2023 6:42 AM</a:t>
            </a:fld>
            <a:endParaRPr lang="cs-CZ" altLang="cs-CZ"/>
          </a:p>
        </p:txBody>
      </p:sp>
      <p:sp>
        <p:nvSpPr>
          <p:cNvPr id="6"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F13E9B6F-37DD-489F-9CBA-E23EE277C755}" type="slidenum">
              <a:rPr lang="cs-CZ" altLang="cs-CZ"/>
              <a:pPr/>
              <a:t>16</a:t>
            </a:fld>
            <a:endParaRPr lang="cs-CZ" altLang="cs-CZ"/>
          </a:p>
        </p:txBody>
      </p:sp>
      <p:sp>
        <p:nvSpPr>
          <p:cNvPr id="89090" name="Rectangle 2"/>
          <p:cNvSpPr>
            <a:spLocks noGrp="1" noChangeArrowheads="1"/>
          </p:cNvSpPr>
          <p:nvPr>
            <p:ph type="title"/>
          </p:nvPr>
        </p:nvSpPr>
        <p:spPr>
          <a:xfrm>
            <a:off x="1882776" y="476250"/>
            <a:ext cx="8353425" cy="757238"/>
          </a:xfrm>
        </p:spPr>
        <p:txBody>
          <a:bodyPr/>
          <a:lstStyle/>
          <a:p>
            <a:r>
              <a:rPr lang="cs-CZ" altLang="cs-CZ" b="0"/>
              <a:t>Osobní nomenklátor 17.století</a:t>
            </a:r>
          </a:p>
        </p:txBody>
      </p:sp>
      <p:sp>
        <p:nvSpPr>
          <p:cNvPr id="89091" name="Text Box 3"/>
          <p:cNvSpPr txBox="1">
            <a:spLocks noChangeArrowheads="1"/>
          </p:cNvSpPr>
          <p:nvPr/>
        </p:nvSpPr>
        <p:spPr bwMode="auto">
          <a:xfrm>
            <a:off x="1073426" y="1160463"/>
            <a:ext cx="92357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Přepis osobního nomenklátoru skotské královny Marie Stuartovny (kolem roku 1600) </a:t>
            </a:r>
          </a:p>
        </p:txBody>
      </p:sp>
      <p:pic>
        <p:nvPicPr>
          <p:cNvPr id="89093" name="Picture 5" descr="MARIE_STU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3472" y="1801814"/>
            <a:ext cx="8091663" cy="490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825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3"/>
          <p:cNvSpPr>
            <a:spLocks noGrp="1"/>
          </p:cNvSpPr>
          <p:nvPr>
            <p:ph type="dt" sz="half" idx="4294967295"/>
          </p:nvPr>
        </p:nvSpPr>
        <p:spPr>
          <a:xfrm>
            <a:off x="3540125" y="152400"/>
            <a:ext cx="2133600" cy="539750"/>
          </a:xfrm>
          <a:prstGeom prst="rect">
            <a:avLst/>
          </a:prstGeom>
        </p:spPr>
        <p:txBody>
          <a:bodyPr/>
          <a:lstStyle/>
          <a:p>
            <a:fld id="{2A6E242C-2F28-4E90-B0E2-8E1E4C36687E}" type="datetime8">
              <a:rPr lang="en-US" altLang="cs-CZ"/>
              <a:pPr/>
              <a:t>9/24/2023 6:42 AM</a:t>
            </a:fld>
            <a:endParaRPr lang="cs-CZ" altLang="cs-CZ"/>
          </a:p>
        </p:txBody>
      </p:sp>
      <p:sp>
        <p:nvSpPr>
          <p:cNvPr id="6"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8F3AD373-F8E7-4366-89E0-833C71D8C42B}" type="slidenum">
              <a:rPr lang="cs-CZ" altLang="cs-CZ"/>
              <a:pPr/>
              <a:t>17</a:t>
            </a:fld>
            <a:endParaRPr lang="cs-CZ" altLang="cs-CZ"/>
          </a:p>
        </p:txBody>
      </p:sp>
      <p:sp>
        <p:nvSpPr>
          <p:cNvPr id="101378" name="Rectangle 2"/>
          <p:cNvSpPr>
            <a:spLocks noGrp="1" noChangeArrowheads="1"/>
          </p:cNvSpPr>
          <p:nvPr>
            <p:ph type="title"/>
          </p:nvPr>
        </p:nvSpPr>
        <p:spPr>
          <a:xfrm>
            <a:off x="397567" y="1047439"/>
            <a:ext cx="4898058" cy="675343"/>
          </a:xfrm>
        </p:spPr>
        <p:txBody>
          <a:bodyPr>
            <a:normAutofit fontScale="90000"/>
          </a:bodyPr>
          <a:lstStyle/>
          <a:p>
            <a:r>
              <a:rPr lang="cs-CZ" altLang="cs-CZ" dirty="0"/>
              <a:t> Doba nomenklátorů a jejich luštitelé - Benátky</a:t>
            </a:r>
          </a:p>
        </p:txBody>
      </p:sp>
      <p:sp>
        <p:nvSpPr>
          <p:cNvPr id="101379" name="Rectangle 3"/>
          <p:cNvSpPr>
            <a:spLocks noGrp="1" noChangeArrowheads="1"/>
          </p:cNvSpPr>
          <p:nvPr>
            <p:ph type="body" idx="1"/>
          </p:nvPr>
        </p:nvSpPr>
        <p:spPr>
          <a:xfrm>
            <a:off x="278518" y="2078071"/>
            <a:ext cx="4229686" cy="3272249"/>
          </a:xfrm>
        </p:spPr>
        <p:txBody>
          <a:bodyPr>
            <a:normAutofit/>
          </a:bodyPr>
          <a:lstStyle/>
          <a:p>
            <a:pPr>
              <a:lnSpc>
                <a:spcPct val="80000"/>
              </a:lnSpc>
              <a:buFont typeface="Symbol" panose="05050102010706020507" pitchFamily="18" charset="2"/>
              <a:buNone/>
            </a:pPr>
            <a:r>
              <a:rPr lang="cs-CZ" altLang="cs-CZ" sz="2000" dirty="0"/>
              <a:t>	Malý nomenklátor benátského dóžete </a:t>
            </a:r>
            <a:r>
              <a:rPr lang="cs-CZ" altLang="cs-CZ" sz="2000" b="1" dirty="0"/>
              <a:t>Michele </a:t>
            </a:r>
            <a:r>
              <a:rPr lang="cs-CZ" altLang="cs-CZ" sz="2000" b="1" dirty="0" err="1"/>
              <a:t>Stena</a:t>
            </a:r>
            <a:r>
              <a:rPr lang="cs-CZ" altLang="cs-CZ" sz="2000" dirty="0"/>
              <a:t> z roku 1411 (dóže  1400 -1413)</a:t>
            </a:r>
          </a:p>
        </p:txBody>
      </p:sp>
      <p:pic>
        <p:nvPicPr>
          <p:cNvPr id="101380" name="Picture 4" descr="Ste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5625" y="700088"/>
            <a:ext cx="6767512" cy="6005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5295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datum 3"/>
          <p:cNvSpPr>
            <a:spLocks noGrp="1"/>
          </p:cNvSpPr>
          <p:nvPr>
            <p:ph type="dt" sz="half" idx="4294967295"/>
          </p:nvPr>
        </p:nvSpPr>
        <p:spPr>
          <a:xfrm>
            <a:off x="3540125" y="152400"/>
            <a:ext cx="2133600" cy="539750"/>
          </a:xfrm>
          <a:prstGeom prst="rect">
            <a:avLst/>
          </a:prstGeom>
        </p:spPr>
        <p:txBody>
          <a:bodyPr/>
          <a:lstStyle/>
          <a:p>
            <a:fld id="{DEE99F5B-DB96-4CF2-877F-9815BB6FD153}" type="datetime8">
              <a:rPr lang="en-US" altLang="cs-CZ"/>
              <a:pPr/>
              <a:t>9/24/2023 6:42 AM</a:t>
            </a:fld>
            <a:endParaRPr lang="cs-CZ" altLang="cs-CZ"/>
          </a:p>
        </p:txBody>
      </p:sp>
      <p:sp>
        <p:nvSpPr>
          <p:cNvPr id="9"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702356A2-0E87-42C4-94B9-71D365792172}" type="slidenum">
              <a:rPr lang="cs-CZ" altLang="cs-CZ"/>
              <a:pPr/>
              <a:t>18</a:t>
            </a:fld>
            <a:endParaRPr lang="cs-CZ" altLang="cs-CZ"/>
          </a:p>
        </p:txBody>
      </p:sp>
      <p:pic>
        <p:nvPicPr>
          <p:cNvPr id="88068" name="Picture 4" descr="Tanchredino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8" y="152400"/>
            <a:ext cx="6000750"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Text Box 5"/>
          <p:cNvSpPr txBox="1">
            <a:spLocks noChangeArrowheads="1"/>
          </p:cNvSpPr>
          <p:nvPr/>
        </p:nvSpPr>
        <p:spPr bwMode="auto">
          <a:xfrm>
            <a:off x="6586330" y="4833938"/>
            <a:ext cx="560567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Chyby:</a:t>
            </a:r>
          </a:p>
          <a:p>
            <a:pPr>
              <a:spcBef>
                <a:spcPct val="50000"/>
              </a:spcBef>
              <a:buFontTx/>
              <a:buChar char="-"/>
            </a:pPr>
            <a:r>
              <a:rPr lang="cs-CZ" altLang="cs-CZ" sz="2000" dirty="0"/>
              <a:t>Některá písmena nemají šifrový ekvivalent</a:t>
            </a:r>
          </a:p>
          <a:p>
            <a:pPr>
              <a:spcBef>
                <a:spcPct val="50000"/>
              </a:spcBef>
              <a:buFontTx/>
              <a:buChar char="-"/>
            </a:pPr>
            <a:r>
              <a:rPr lang="cs-CZ" altLang="cs-CZ" sz="2000" dirty="0"/>
              <a:t>Některé dvojice čísel mají více významů</a:t>
            </a:r>
          </a:p>
        </p:txBody>
      </p:sp>
      <p:sp>
        <p:nvSpPr>
          <p:cNvPr id="88070" name="Text Box 6"/>
          <p:cNvSpPr txBox="1">
            <a:spLocks noChangeArrowheads="1"/>
          </p:cNvSpPr>
          <p:nvPr/>
        </p:nvSpPr>
        <p:spPr bwMode="auto">
          <a:xfrm>
            <a:off x="6467062" y="3691148"/>
            <a:ext cx="5513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Ukázka ze sbírky šifer </a:t>
            </a:r>
            <a:r>
              <a:rPr lang="cs-CZ" altLang="cs-CZ" sz="2000" b="1" dirty="0"/>
              <a:t>milánského úředníka Francesca </a:t>
            </a:r>
            <a:r>
              <a:rPr lang="cs-CZ" altLang="cs-CZ" sz="2000" b="1" dirty="0" err="1"/>
              <a:t>Tanchredina</a:t>
            </a:r>
            <a:r>
              <a:rPr lang="cs-CZ" altLang="cs-CZ" sz="2000" dirty="0"/>
              <a:t> (1475)</a:t>
            </a:r>
          </a:p>
        </p:txBody>
      </p:sp>
      <p:sp>
        <p:nvSpPr>
          <p:cNvPr id="88071" name="Rectangle 7"/>
          <p:cNvSpPr>
            <a:spLocks noChangeArrowheads="1"/>
          </p:cNvSpPr>
          <p:nvPr/>
        </p:nvSpPr>
        <p:spPr bwMode="auto">
          <a:xfrm>
            <a:off x="6467061" y="195839"/>
            <a:ext cx="485029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400" b="1" dirty="0"/>
              <a:t>Doba nomenklátorů a jejich luštitelé - </a:t>
            </a:r>
            <a:r>
              <a:rPr lang="cs-CZ" altLang="cs-CZ" sz="2400" b="1" dirty="0" err="1"/>
              <a:t>Miláno</a:t>
            </a:r>
            <a:endParaRPr lang="cs-CZ" altLang="cs-CZ" sz="2400" b="1" dirty="0"/>
          </a:p>
        </p:txBody>
      </p:sp>
      <p:sp>
        <p:nvSpPr>
          <p:cNvPr id="88072" name="Text Box 8"/>
          <p:cNvSpPr txBox="1">
            <a:spLocks noChangeArrowheads="1"/>
          </p:cNvSpPr>
          <p:nvPr/>
        </p:nvSpPr>
        <p:spPr bwMode="auto">
          <a:xfrm>
            <a:off x="6467061" y="1526666"/>
            <a:ext cx="5181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Milánská oligarchie využívala ve svých službách také kryptologii…</a:t>
            </a:r>
          </a:p>
        </p:txBody>
      </p:sp>
      <p:sp>
        <p:nvSpPr>
          <p:cNvPr id="88073" name="Text Box 9"/>
          <p:cNvSpPr txBox="1">
            <a:spLocks noChangeArrowheads="1"/>
          </p:cNvSpPr>
          <p:nvPr/>
        </p:nvSpPr>
        <p:spPr bwMode="auto">
          <a:xfrm>
            <a:off x="6526696" y="2452004"/>
            <a:ext cx="539453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Tajemník pro šifrování </a:t>
            </a:r>
            <a:r>
              <a:rPr lang="cs-CZ" altLang="cs-CZ" sz="2000" b="1" dirty="0" err="1"/>
              <a:t>Gicco</a:t>
            </a:r>
            <a:r>
              <a:rPr lang="cs-CZ" altLang="cs-CZ" sz="2000" b="1" dirty="0"/>
              <a:t> Simonetto</a:t>
            </a:r>
            <a:r>
              <a:rPr lang="cs-CZ" altLang="cs-CZ" sz="2000" dirty="0"/>
              <a:t> napsal 1474 pojednání věnované zcela luštění (? První na světě).</a:t>
            </a:r>
          </a:p>
        </p:txBody>
      </p:sp>
    </p:spTree>
    <p:extLst>
      <p:ext uri="{BB962C8B-B14F-4D97-AF65-F5344CB8AC3E}">
        <p14:creationId xmlns:p14="http://schemas.microsoft.com/office/powerpoint/2010/main" val="3459723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4294967295"/>
          </p:nvPr>
        </p:nvSpPr>
        <p:spPr>
          <a:xfrm>
            <a:off x="3540125" y="152400"/>
            <a:ext cx="2133600" cy="539750"/>
          </a:xfrm>
          <a:prstGeom prst="rect">
            <a:avLst/>
          </a:prstGeom>
        </p:spPr>
        <p:txBody>
          <a:bodyPr/>
          <a:lstStyle/>
          <a:p>
            <a:fld id="{B5607302-6052-4D22-9393-F4606355AA1E}" type="datetime8">
              <a:rPr lang="en-US" altLang="cs-CZ"/>
              <a:pPr/>
              <a:t>9/24/2023 6:42 AM</a:t>
            </a:fld>
            <a:endParaRPr lang="cs-CZ" altLang="cs-CZ"/>
          </a:p>
        </p:txBody>
      </p:sp>
      <p:sp>
        <p:nvSpPr>
          <p:cNvPr id="5"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7F1CF5AB-946D-48C1-BC08-524B29A5906D}" type="slidenum">
              <a:rPr lang="cs-CZ" altLang="cs-CZ"/>
              <a:pPr/>
              <a:t>19</a:t>
            </a:fld>
            <a:endParaRPr lang="cs-CZ" altLang="cs-CZ"/>
          </a:p>
        </p:txBody>
      </p:sp>
      <p:sp>
        <p:nvSpPr>
          <p:cNvPr id="92162" name="Rectangle 2"/>
          <p:cNvSpPr>
            <a:spLocks noGrp="1" noChangeArrowheads="1"/>
          </p:cNvSpPr>
          <p:nvPr>
            <p:ph type="title"/>
          </p:nvPr>
        </p:nvSpPr>
        <p:spPr>
          <a:xfrm>
            <a:off x="1058241" y="614708"/>
            <a:ext cx="9701908" cy="387350"/>
          </a:xfrm>
        </p:spPr>
        <p:txBody>
          <a:bodyPr>
            <a:normAutofit fontScale="90000"/>
          </a:bodyPr>
          <a:lstStyle/>
          <a:p>
            <a:r>
              <a:rPr lang="cs-CZ" altLang="cs-CZ" dirty="0"/>
              <a:t> Doba nomenklátorů a jejich luštitelé - Vatikán</a:t>
            </a:r>
          </a:p>
        </p:txBody>
      </p:sp>
      <p:sp>
        <p:nvSpPr>
          <p:cNvPr id="92164" name="Rectangle 4"/>
          <p:cNvSpPr>
            <a:spLocks noGrp="1" noChangeArrowheads="1"/>
          </p:cNvSpPr>
          <p:nvPr>
            <p:ph type="body" idx="1"/>
          </p:nvPr>
        </p:nvSpPr>
        <p:spPr>
          <a:xfrm>
            <a:off x="1116419" y="1154457"/>
            <a:ext cx="10253945" cy="5370167"/>
          </a:xfrm>
        </p:spPr>
        <p:txBody>
          <a:bodyPr>
            <a:normAutofit lnSpcReduction="10000"/>
          </a:bodyPr>
          <a:lstStyle/>
          <a:p>
            <a:pPr>
              <a:buFont typeface="Symbol" panose="05050102010706020507" pitchFamily="18" charset="2"/>
              <a:buNone/>
            </a:pPr>
            <a:r>
              <a:rPr lang="cs-CZ" altLang="cs-CZ" dirty="0"/>
              <a:t>	</a:t>
            </a:r>
            <a:r>
              <a:rPr lang="cs-CZ" altLang="cs-CZ" sz="2000" dirty="0"/>
              <a:t>Mateo zpracoval příručku o kryptologii. Ta obsahuje celou řadu nomenklátorů a shrnuje vše nejlepší z renesanční kryptologie, ale obsahuje jeho vlastní nápady a vylepšení.</a:t>
            </a:r>
          </a:p>
          <a:p>
            <a:pPr>
              <a:buFont typeface="Symbol" panose="05050102010706020507" pitchFamily="18" charset="2"/>
              <a:buNone/>
            </a:pPr>
            <a:r>
              <a:rPr lang="cs-CZ" altLang="cs-CZ" sz="2000" dirty="0"/>
              <a:t>-  Zavedli použití slov pro zapamatování klíče, praxe se velmi rychle rozšířila</a:t>
            </a:r>
          </a:p>
          <a:p>
            <a:pPr>
              <a:buFont typeface="Symbol" panose="05050102010706020507" pitchFamily="18" charset="2"/>
              <a:buNone/>
            </a:pPr>
            <a:r>
              <a:rPr lang="cs-CZ" altLang="cs-CZ" sz="2000" dirty="0"/>
              <a:t>-  </a:t>
            </a:r>
            <a:r>
              <a:rPr lang="cs-CZ" altLang="cs-CZ" sz="2000" dirty="0" err="1"/>
              <a:t>qu</a:t>
            </a:r>
            <a:r>
              <a:rPr lang="cs-CZ" altLang="cs-CZ" sz="2000" dirty="0"/>
              <a:t> sloučili v jediný znak</a:t>
            </a:r>
          </a:p>
          <a:p>
            <a:pPr>
              <a:buFont typeface="Symbol" panose="05050102010706020507" pitchFamily="18" charset="2"/>
              <a:buNone/>
            </a:pPr>
            <a:r>
              <a:rPr lang="cs-CZ" altLang="cs-CZ" sz="2000" dirty="0"/>
              <a:t>- zdvojená písmena začali psát jednoduše (</a:t>
            </a:r>
            <a:r>
              <a:rPr lang="cs-CZ" altLang="cs-CZ" sz="2000" dirty="0" err="1"/>
              <a:t>sollemnis</a:t>
            </a:r>
            <a:r>
              <a:rPr lang="cs-CZ" altLang="cs-CZ" sz="2000" dirty="0"/>
              <a:t> – </a:t>
            </a:r>
            <a:r>
              <a:rPr lang="cs-CZ" altLang="cs-CZ" sz="2000" dirty="0" err="1"/>
              <a:t>solemnis</a:t>
            </a:r>
            <a:r>
              <a:rPr lang="cs-CZ" altLang="cs-CZ" sz="2000" dirty="0"/>
              <a:t>)</a:t>
            </a:r>
          </a:p>
          <a:p>
            <a:pPr>
              <a:buFont typeface="Symbol" panose="05050102010706020507" pitchFamily="18" charset="2"/>
              <a:buNone/>
            </a:pPr>
            <a:r>
              <a:rPr lang="cs-CZ" altLang="cs-CZ" sz="2000" dirty="0"/>
              <a:t>- šifrový text (při jedno-dvoudílné záměně apod.) začali dělit na dvojice</a:t>
            </a:r>
          </a:p>
          <a:p>
            <a:pPr>
              <a:buFont typeface="Symbol" panose="05050102010706020507" pitchFamily="18" charset="2"/>
              <a:buNone/>
            </a:pPr>
            <a:r>
              <a:rPr lang="cs-CZ" altLang="cs-CZ" sz="2000" dirty="0"/>
              <a:t>- zavedli polyfony (šifrová slova, která mají více významů v otevřeném textu a je nutné je dosadit dle významu zprávy)</a:t>
            </a:r>
          </a:p>
          <a:p>
            <a:pPr>
              <a:buFont typeface="Symbol" panose="05050102010706020507" pitchFamily="18" charset="2"/>
              <a:buNone/>
            </a:pPr>
            <a:r>
              <a:rPr lang="cs-CZ" altLang="cs-CZ" sz="2000" dirty="0"/>
              <a:t>- důsledně používali klamače a to promyšleným způsobem</a:t>
            </a:r>
          </a:p>
          <a:p>
            <a:pPr>
              <a:buFont typeface="Symbol" panose="05050102010706020507" pitchFamily="18" charset="2"/>
              <a:buNone/>
            </a:pPr>
            <a:r>
              <a:rPr lang="cs-CZ" altLang="cs-CZ" sz="2000" dirty="0"/>
              <a:t>- nomenklátory sestavují pro jednotlivé země různé a vždy na základě rozboru (lingvistického a statistického) příslušného jazyka </a:t>
            </a:r>
          </a:p>
          <a:p>
            <a:pPr>
              <a:buFont typeface="Symbol" panose="05050102010706020507" pitchFamily="18" charset="2"/>
              <a:buNone/>
            </a:pPr>
            <a:r>
              <a:rPr lang="cs-CZ" altLang="cs-CZ" sz="2000" dirty="0"/>
              <a:t>- Popsali způsob řešení homofonní šifry pomocí vyhledávání „skoro opakování“</a:t>
            </a:r>
          </a:p>
          <a:p>
            <a:pPr>
              <a:buFont typeface="Symbol" panose="05050102010706020507" pitchFamily="18" charset="2"/>
              <a:buNone/>
            </a:pPr>
            <a:r>
              <a:rPr lang="cs-CZ" altLang="cs-CZ" dirty="0"/>
              <a:t> např.  	11   3   16   </a:t>
            </a:r>
            <a:r>
              <a:rPr lang="cs-CZ" altLang="cs-CZ" b="1" dirty="0"/>
              <a:t> 87</a:t>
            </a:r>
            <a:r>
              <a:rPr lang="cs-CZ" altLang="cs-CZ" dirty="0"/>
              <a:t>     29    96</a:t>
            </a:r>
          </a:p>
          <a:p>
            <a:pPr>
              <a:buFont typeface="Symbol" panose="05050102010706020507" pitchFamily="18" charset="2"/>
              <a:buNone/>
            </a:pPr>
            <a:r>
              <a:rPr lang="cs-CZ" altLang="cs-CZ" dirty="0"/>
              <a:t>			11   3   16    </a:t>
            </a:r>
            <a:r>
              <a:rPr lang="cs-CZ" altLang="cs-CZ" b="1" dirty="0"/>
              <a:t>46</a:t>
            </a:r>
            <a:r>
              <a:rPr lang="cs-CZ" altLang="cs-CZ" dirty="0"/>
              <a:t>     29    96</a:t>
            </a:r>
          </a:p>
        </p:txBody>
      </p:sp>
    </p:spTree>
    <p:extLst>
      <p:ext uri="{BB962C8B-B14F-4D97-AF65-F5344CB8AC3E}">
        <p14:creationId xmlns:p14="http://schemas.microsoft.com/office/powerpoint/2010/main" val="172997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537D30A5-6BB1-4C25-B048-39443E2C9A33}"/>
              </a:ext>
            </a:extLst>
          </p:cNvPr>
          <p:cNvSpPr>
            <a:spLocks noGrp="1"/>
          </p:cNvSpPr>
          <p:nvPr>
            <p:ph type="subTitle" idx="1"/>
          </p:nvPr>
        </p:nvSpPr>
        <p:spPr>
          <a:xfrm>
            <a:off x="1104900" y="404372"/>
            <a:ext cx="8683625" cy="732840"/>
          </a:xfrm>
        </p:spPr>
        <p:txBody>
          <a:bodyPr/>
          <a:lstStyle/>
          <a:p>
            <a:pPr algn="ctr"/>
            <a:r>
              <a:rPr lang="cs-CZ" sz="2800" b="1" dirty="0">
                <a:effectLst/>
                <a:latin typeface="Times New Roman" panose="02020603050405020304" pitchFamily="18" charset="0"/>
                <a:ea typeface="Times New Roman" panose="02020603050405020304" pitchFamily="18" charset="0"/>
              </a:rPr>
              <a:t>Abychom si rozuměli ….</a:t>
            </a:r>
            <a:endParaRPr lang="cs-CZ" sz="2800" dirty="0">
              <a:effectLst/>
              <a:latin typeface="Times New Roman" panose="02020603050405020304" pitchFamily="18" charset="0"/>
              <a:ea typeface="Times New Roman" panose="02020603050405020304" pitchFamily="18" charset="0"/>
            </a:endParaRPr>
          </a:p>
          <a:p>
            <a:endParaRPr lang="cs-CZ" dirty="0"/>
          </a:p>
        </p:txBody>
      </p:sp>
      <p:sp>
        <p:nvSpPr>
          <p:cNvPr id="5" name="TextovéPole 4">
            <a:extLst>
              <a:ext uri="{FF2B5EF4-FFF2-40B4-BE49-F238E27FC236}">
                <a16:creationId xmlns:a16="http://schemas.microsoft.com/office/drawing/2014/main" id="{8674F7A9-DBD0-4FA0-B42E-44EBC995C690}"/>
              </a:ext>
            </a:extLst>
          </p:cNvPr>
          <p:cNvSpPr txBox="1"/>
          <p:nvPr/>
        </p:nvSpPr>
        <p:spPr>
          <a:xfrm>
            <a:off x="695325" y="1071990"/>
            <a:ext cx="10438839" cy="400110"/>
          </a:xfrm>
          <a:prstGeom prst="rect">
            <a:avLst/>
          </a:prstGeom>
          <a:noFill/>
        </p:spPr>
        <p:txBody>
          <a:bodyPr wrap="square">
            <a:spAutoFit/>
          </a:bodyPr>
          <a:lstStyle/>
          <a:p>
            <a:pPr algn="just"/>
            <a:r>
              <a:rPr lang="cs-CZ" sz="2000" b="1" dirty="0">
                <a:effectLst/>
                <a:latin typeface="Times New Roman" panose="02020603050405020304" pitchFamily="18" charset="0"/>
                <a:ea typeface="Times New Roman" panose="02020603050405020304" pitchFamily="18" charset="0"/>
              </a:rPr>
              <a:t>Kryptologii</a:t>
            </a:r>
            <a:r>
              <a:rPr lang="cs-CZ" sz="2000" dirty="0">
                <a:effectLst/>
                <a:latin typeface="Times New Roman" panose="02020603050405020304" pitchFamily="18" charset="0"/>
                <a:ea typeface="Times New Roman" panose="02020603050405020304" pitchFamily="18" charset="0"/>
              </a:rPr>
              <a:t> můžeme zjednodušeně označit jako vědu o utajení obsahu zpráv. </a:t>
            </a:r>
            <a:endParaRPr lang="cs-CZ" sz="2000" dirty="0"/>
          </a:p>
        </p:txBody>
      </p:sp>
      <p:sp>
        <p:nvSpPr>
          <p:cNvPr id="7" name="TextovéPole 6">
            <a:extLst>
              <a:ext uri="{FF2B5EF4-FFF2-40B4-BE49-F238E27FC236}">
                <a16:creationId xmlns:a16="http://schemas.microsoft.com/office/drawing/2014/main" id="{E74BE282-6681-43F0-B6B1-4BE950B6DCA7}"/>
              </a:ext>
            </a:extLst>
          </p:cNvPr>
          <p:cNvSpPr txBox="1"/>
          <p:nvPr/>
        </p:nvSpPr>
        <p:spPr>
          <a:xfrm>
            <a:off x="695325" y="1531177"/>
            <a:ext cx="10895481" cy="2862322"/>
          </a:xfrm>
          <a:prstGeom prst="rect">
            <a:avLst/>
          </a:prstGeom>
          <a:noFill/>
        </p:spPr>
        <p:txBody>
          <a:bodyPr wrap="square">
            <a:spAutoFit/>
          </a:bodyPr>
          <a:lstStyle/>
          <a:p>
            <a:pPr algn="just"/>
            <a:r>
              <a:rPr lang="cs-CZ" sz="2000" b="1" dirty="0">
                <a:effectLst/>
                <a:latin typeface="Times New Roman" panose="02020603050405020304" pitchFamily="18" charset="0"/>
                <a:ea typeface="Times New Roman" panose="02020603050405020304" pitchFamily="18" charset="0"/>
              </a:rPr>
              <a:t>Kryptografie</a:t>
            </a:r>
            <a:r>
              <a:rPr lang="cs-CZ" sz="2000" dirty="0">
                <a:effectLst/>
                <a:latin typeface="Times New Roman" panose="02020603050405020304" pitchFamily="18" charset="0"/>
                <a:ea typeface="Times New Roman" panose="02020603050405020304" pitchFamily="18" charset="0"/>
              </a:rPr>
              <a:t> se zabývá matematickými metodami se vztahem k takovým </a:t>
            </a:r>
            <a:r>
              <a:rPr lang="cs-CZ" sz="2000" b="1" dirty="0">
                <a:effectLst/>
                <a:latin typeface="Times New Roman" panose="02020603050405020304" pitchFamily="18" charset="0"/>
                <a:ea typeface="Times New Roman" panose="02020603050405020304" pitchFamily="18" charset="0"/>
              </a:rPr>
              <a:t>prvkům informační bezpečnosti</a:t>
            </a:r>
            <a:r>
              <a:rPr lang="cs-CZ" sz="2000" dirty="0">
                <a:effectLst/>
                <a:latin typeface="Times New Roman" panose="02020603050405020304" pitchFamily="18" charset="0"/>
                <a:ea typeface="Times New Roman" panose="02020603050405020304" pitchFamily="18" charset="0"/>
              </a:rPr>
              <a:t>, jako je zajištění </a:t>
            </a:r>
            <a:r>
              <a:rPr lang="cs-CZ" sz="2000" b="1" dirty="0">
                <a:effectLst/>
                <a:latin typeface="Times New Roman" panose="02020603050405020304" pitchFamily="18" charset="0"/>
                <a:ea typeface="Times New Roman" panose="02020603050405020304" pitchFamily="18" charset="0"/>
              </a:rPr>
              <a:t>důvěrnosti zprávy</a:t>
            </a:r>
            <a:r>
              <a:rPr lang="cs-CZ" sz="2000" dirty="0">
                <a:effectLst/>
                <a:latin typeface="Times New Roman" panose="02020603050405020304" pitchFamily="18" charset="0"/>
                <a:ea typeface="Times New Roman" panose="02020603050405020304" pitchFamily="18" charset="0"/>
              </a:rPr>
              <a:t>, </a:t>
            </a:r>
            <a:r>
              <a:rPr lang="cs-CZ" sz="2000" b="1" dirty="0">
                <a:effectLst/>
                <a:latin typeface="Times New Roman" panose="02020603050405020304" pitchFamily="18" charset="0"/>
                <a:ea typeface="Times New Roman" panose="02020603050405020304" pitchFamily="18" charset="0"/>
              </a:rPr>
              <a:t>integrity dat </a:t>
            </a:r>
            <a:r>
              <a:rPr lang="cs-CZ" sz="2000" dirty="0">
                <a:effectLst/>
                <a:latin typeface="Times New Roman" panose="02020603050405020304" pitchFamily="18" charset="0"/>
                <a:ea typeface="Times New Roman" panose="02020603050405020304" pitchFamily="18" charset="0"/>
              </a:rPr>
              <a:t>(neporušenosti), </a:t>
            </a:r>
            <a:r>
              <a:rPr lang="cs-CZ" sz="2000" b="1" dirty="0">
                <a:effectLst/>
                <a:latin typeface="Times New Roman" panose="02020603050405020304" pitchFamily="18" charset="0"/>
                <a:ea typeface="Times New Roman" panose="02020603050405020304" pitchFamily="18" charset="0"/>
              </a:rPr>
              <a:t>autentizace entit</a:t>
            </a:r>
            <a:r>
              <a:rPr lang="cs-CZ" sz="2000" dirty="0">
                <a:effectLst/>
                <a:latin typeface="Times New Roman" panose="02020603050405020304" pitchFamily="18" charset="0"/>
                <a:ea typeface="Times New Roman" panose="02020603050405020304" pitchFamily="18" charset="0"/>
              </a:rPr>
              <a:t> (ověření subjektu) a </a:t>
            </a:r>
            <a:r>
              <a:rPr lang="cs-CZ" sz="2000" b="1" dirty="0">
                <a:effectLst/>
                <a:latin typeface="Times New Roman" panose="02020603050405020304" pitchFamily="18" charset="0"/>
                <a:ea typeface="Times New Roman" panose="02020603050405020304" pitchFamily="18" charset="0"/>
              </a:rPr>
              <a:t>původu dat</a:t>
            </a:r>
            <a:r>
              <a:rPr lang="cs-CZ" sz="2000" dirty="0">
                <a:effectLst/>
                <a:latin typeface="Times New Roman" panose="02020603050405020304" pitchFamily="18" charset="0"/>
                <a:ea typeface="Times New Roman" panose="02020603050405020304" pitchFamily="18" charset="0"/>
              </a:rPr>
              <a:t> (vlastnictví) </a:t>
            </a:r>
            <a:r>
              <a:rPr lang="cs-CZ" sz="2000" i="1" dirty="0">
                <a:effectLst/>
                <a:latin typeface="Times New Roman" panose="02020603050405020304" pitchFamily="18" charset="0"/>
                <a:ea typeface="Times New Roman" panose="02020603050405020304" pitchFamily="18" charset="0"/>
              </a:rPr>
              <a:t>–</a:t>
            </a:r>
            <a:r>
              <a:rPr lang="cs-CZ" sz="2000" dirty="0">
                <a:effectLst/>
                <a:latin typeface="Times New Roman" panose="02020603050405020304" pitchFamily="18" charset="0"/>
                <a:ea typeface="Times New Roman" panose="02020603050405020304" pitchFamily="18" charset="0"/>
              </a:rPr>
              <a:t> včetně zkoumání jejich silných stránek a slabin i odolnosti vůči různým metodám útoků. </a:t>
            </a:r>
          </a:p>
          <a:p>
            <a:pPr algn="just"/>
            <a:r>
              <a:rPr lang="cs-CZ" sz="2000" dirty="0">
                <a:effectLst/>
                <a:latin typeface="Times New Roman" panose="02020603050405020304" pitchFamily="18" charset="0"/>
                <a:ea typeface="Times New Roman" panose="02020603050405020304" pitchFamily="18" charset="0"/>
              </a:rPr>
              <a:t>Ve starším chápání to byla především věda o tom, jak navrhovat a používat šifrovací systémy, a tedy disciplína, která se zabývala převedením informace do podoby, v níž je tato informace skryta. </a:t>
            </a:r>
          </a:p>
          <a:p>
            <a:pPr algn="just"/>
            <a:r>
              <a:rPr lang="cs-CZ" sz="2000" dirty="0">
                <a:effectLst/>
                <a:latin typeface="Times New Roman" panose="02020603050405020304" pitchFamily="18" charset="0"/>
                <a:ea typeface="Times New Roman" panose="02020603050405020304" pitchFamily="18" charset="0"/>
              </a:rPr>
              <a:t>Jejím úkolem bylo tedy učinit výslednou zprávu nečitelnou i v situacích, kdy je plně prozrazená, zachycená třetí </a:t>
            </a:r>
            <a:r>
              <a:rPr lang="cs-CZ" sz="2000" i="1" dirty="0">
                <a:effectLst/>
                <a:latin typeface="Times New Roman" panose="02020603050405020304" pitchFamily="18" charset="0"/>
                <a:ea typeface="Times New Roman" panose="02020603050405020304" pitchFamily="18" charset="0"/>
              </a:rPr>
              <a:t>– </a:t>
            </a:r>
            <a:r>
              <a:rPr lang="cs-CZ" sz="2000" dirty="0">
                <a:effectLst/>
                <a:latin typeface="Times New Roman" panose="02020603050405020304" pitchFamily="18" charset="0"/>
                <a:ea typeface="Times New Roman" panose="02020603050405020304" pitchFamily="18" charset="0"/>
              </a:rPr>
              <a:t>nepovolanou stranou. Tím se liší od </a:t>
            </a:r>
            <a:r>
              <a:rPr lang="cs-CZ" sz="2000" dirty="0" err="1">
                <a:effectLst/>
                <a:latin typeface="Times New Roman" panose="02020603050405020304" pitchFamily="18" charset="0"/>
                <a:ea typeface="Times New Roman" panose="02020603050405020304" pitchFamily="18" charset="0"/>
              </a:rPr>
              <a:t>steganografie</a:t>
            </a:r>
            <a:r>
              <a:rPr lang="cs-CZ" sz="2000" dirty="0">
                <a:effectLst/>
                <a:latin typeface="Times New Roman" panose="02020603050405020304" pitchFamily="18" charset="0"/>
                <a:ea typeface="Times New Roman" panose="02020603050405020304" pitchFamily="18" charset="0"/>
              </a:rPr>
              <a:t>, jejímž úkolem je skrýt samotnou existenci zprávy</a:t>
            </a:r>
            <a:endParaRPr lang="cs-CZ" sz="2000" dirty="0"/>
          </a:p>
        </p:txBody>
      </p:sp>
      <p:sp>
        <p:nvSpPr>
          <p:cNvPr id="9" name="TextovéPole 8">
            <a:extLst>
              <a:ext uri="{FF2B5EF4-FFF2-40B4-BE49-F238E27FC236}">
                <a16:creationId xmlns:a16="http://schemas.microsoft.com/office/drawing/2014/main" id="{253BFE58-5D39-4449-BCD0-D90A4387BA81}"/>
              </a:ext>
            </a:extLst>
          </p:cNvPr>
          <p:cNvSpPr txBox="1"/>
          <p:nvPr/>
        </p:nvSpPr>
        <p:spPr>
          <a:xfrm>
            <a:off x="695325" y="4294055"/>
            <a:ext cx="10801350" cy="960328"/>
          </a:xfrm>
          <a:prstGeom prst="rect">
            <a:avLst/>
          </a:prstGeom>
          <a:noFill/>
        </p:spPr>
        <p:txBody>
          <a:bodyPr wrap="square">
            <a:spAutoFit/>
          </a:bodyPr>
          <a:lstStyle/>
          <a:p>
            <a:pPr algn="just">
              <a:lnSpc>
                <a:spcPct val="150000"/>
              </a:lnSpc>
            </a:pPr>
            <a:r>
              <a:rPr lang="cs-CZ" sz="2000" b="1" dirty="0" err="1">
                <a:effectLst/>
                <a:latin typeface="Times New Roman" panose="02020603050405020304" pitchFamily="18" charset="0"/>
                <a:ea typeface="Times New Roman" panose="02020603050405020304" pitchFamily="18" charset="0"/>
              </a:rPr>
              <a:t>Kryptografové</a:t>
            </a:r>
            <a:r>
              <a:rPr lang="cs-CZ" sz="2000" dirty="0">
                <a:effectLst/>
                <a:latin typeface="Times New Roman" panose="02020603050405020304" pitchFamily="18" charset="0"/>
                <a:ea typeface="Times New Roman" panose="02020603050405020304" pitchFamily="18" charset="0"/>
              </a:rPr>
              <a:t> jsou ti, kteří se zabývají návrhem, používáním a zkoumáním šifrovacích systémů a dalších aspektů informační bezpečnosti</a:t>
            </a:r>
            <a:r>
              <a:rPr lang="cs-CZ" sz="1800" dirty="0">
                <a:effectLst/>
                <a:latin typeface="Times New Roman" panose="02020603050405020304" pitchFamily="18" charset="0"/>
                <a:ea typeface="Times New Roman" panose="02020603050405020304" pitchFamily="18" charset="0"/>
              </a:rPr>
              <a:t>. </a:t>
            </a:r>
          </a:p>
        </p:txBody>
      </p:sp>
      <p:sp>
        <p:nvSpPr>
          <p:cNvPr id="11" name="TextovéPole 10">
            <a:extLst>
              <a:ext uri="{FF2B5EF4-FFF2-40B4-BE49-F238E27FC236}">
                <a16:creationId xmlns:a16="http://schemas.microsoft.com/office/drawing/2014/main" id="{409F5913-45EE-461A-B7AE-7EA48A51EC62}"/>
              </a:ext>
            </a:extLst>
          </p:cNvPr>
          <p:cNvSpPr txBox="1"/>
          <p:nvPr/>
        </p:nvSpPr>
        <p:spPr>
          <a:xfrm>
            <a:off x="695325" y="5254383"/>
            <a:ext cx="11245103" cy="1421992"/>
          </a:xfrm>
          <a:prstGeom prst="rect">
            <a:avLst/>
          </a:prstGeom>
          <a:noFill/>
        </p:spPr>
        <p:txBody>
          <a:bodyPr wrap="square">
            <a:spAutoFit/>
          </a:bodyPr>
          <a:lstStyle/>
          <a:p>
            <a:pPr algn="just">
              <a:lnSpc>
                <a:spcPct val="150000"/>
              </a:lnSpc>
            </a:pPr>
            <a:r>
              <a:rPr lang="cs-CZ" sz="2000" b="1" dirty="0">
                <a:effectLst/>
                <a:latin typeface="Times New Roman" panose="02020603050405020304" pitchFamily="18" charset="0"/>
                <a:ea typeface="Times New Roman" panose="02020603050405020304" pitchFamily="18" charset="0"/>
              </a:rPr>
              <a:t>Kryptoanalýza</a:t>
            </a:r>
            <a:r>
              <a:rPr lang="cs-CZ" sz="2000" dirty="0">
                <a:effectLst/>
                <a:latin typeface="Times New Roman" panose="02020603050405020304" pitchFamily="18" charset="0"/>
                <a:ea typeface="Times New Roman" panose="02020603050405020304" pitchFamily="18" charset="0"/>
              </a:rPr>
              <a:t> je jakýsi "opak" kryptografie. Z toho plyne, že jedním z hlavních cílů je studium metod luštění šifrovacích systémů. Obecněji se kryptoanalýza zabývá analýzou odolnosti (síly) kryptografických systémů; a hledá metody vedoucí k proniknutí do těchto systémů.</a:t>
            </a:r>
          </a:p>
        </p:txBody>
      </p:sp>
    </p:spTree>
    <p:extLst>
      <p:ext uri="{BB962C8B-B14F-4D97-AF65-F5344CB8AC3E}">
        <p14:creationId xmlns:p14="http://schemas.microsoft.com/office/powerpoint/2010/main" val="55595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3"/>
          <p:cNvSpPr>
            <a:spLocks noGrp="1"/>
          </p:cNvSpPr>
          <p:nvPr>
            <p:ph type="dt" sz="half" idx="4294967295"/>
          </p:nvPr>
        </p:nvSpPr>
        <p:spPr>
          <a:xfrm>
            <a:off x="3540125" y="152400"/>
            <a:ext cx="2133600" cy="539750"/>
          </a:xfrm>
          <a:prstGeom prst="rect">
            <a:avLst/>
          </a:prstGeom>
        </p:spPr>
        <p:txBody>
          <a:bodyPr/>
          <a:lstStyle/>
          <a:p>
            <a:fld id="{CF114135-A5E4-447E-A4B2-06148C7C8162}" type="datetime8">
              <a:rPr lang="en-US" altLang="cs-CZ"/>
              <a:pPr/>
              <a:t>9/24/2023 6:42 AM</a:t>
            </a:fld>
            <a:endParaRPr lang="cs-CZ" altLang="cs-CZ"/>
          </a:p>
        </p:txBody>
      </p:sp>
      <p:sp>
        <p:nvSpPr>
          <p:cNvPr id="8"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3393DF53-9437-46CF-8A1B-A728CAD75965}" type="slidenum">
              <a:rPr lang="cs-CZ" altLang="cs-CZ"/>
              <a:pPr/>
              <a:t>20</a:t>
            </a:fld>
            <a:endParaRPr lang="cs-CZ" altLang="cs-CZ"/>
          </a:p>
        </p:txBody>
      </p:sp>
      <p:sp>
        <p:nvSpPr>
          <p:cNvPr id="94210" name="Rectangle 2"/>
          <p:cNvSpPr>
            <a:spLocks noGrp="1" noChangeArrowheads="1"/>
          </p:cNvSpPr>
          <p:nvPr>
            <p:ph type="title"/>
          </p:nvPr>
        </p:nvSpPr>
        <p:spPr>
          <a:xfrm>
            <a:off x="952224" y="747709"/>
            <a:ext cx="9443002" cy="387350"/>
          </a:xfrm>
        </p:spPr>
        <p:txBody>
          <a:bodyPr>
            <a:normAutofit fontScale="90000"/>
          </a:bodyPr>
          <a:lstStyle/>
          <a:p>
            <a:r>
              <a:rPr lang="cs-CZ" altLang="cs-CZ" dirty="0"/>
              <a:t> Doba nomenklátorů a jejich luštitelé - Francie</a:t>
            </a:r>
          </a:p>
        </p:txBody>
      </p:sp>
      <p:sp>
        <p:nvSpPr>
          <p:cNvPr id="94211" name="Rectangle 3"/>
          <p:cNvSpPr>
            <a:spLocks noGrp="1" noChangeArrowheads="1"/>
          </p:cNvSpPr>
          <p:nvPr>
            <p:ph type="body" idx="1"/>
          </p:nvPr>
        </p:nvSpPr>
        <p:spPr>
          <a:xfrm>
            <a:off x="2854464" y="1422400"/>
            <a:ext cx="8229600" cy="5435600"/>
          </a:xfrm>
        </p:spPr>
        <p:txBody>
          <a:bodyPr/>
          <a:lstStyle/>
          <a:p>
            <a:pPr>
              <a:buFont typeface="Symbol" panose="05050102010706020507" pitchFamily="18" charset="2"/>
              <a:buNone/>
            </a:pPr>
            <a:r>
              <a:rPr lang="cs-CZ" altLang="cs-CZ" dirty="0"/>
              <a:t>	Ve Francii byl jedním z prvních </a:t>
            </a:r>
            <a:r>
              <a:rPr lang="cs-CZ" altLang="cs-CZ" dirty="0" err="1"/>
              <a:t>kryptologů</a:t>
            </a:r>
            <a:r>
              <a:rPr lang="cs-CZ" altLang="cs-CZ" dirty="0"/>
              <a:t> </a:t>
            </a:r>
            <a:r>
              <a:rPr lang="cs-CZ" altLang="cs-CZ" b="1" dirty="0" err="1"/>
              <a:t>Philibert</a:t>
            </a:r>
            <a:r>
              <a:rPr lang="cs-CZ" altLang="cs-CZ" b="1" dirty="0"/>
              <a:t>  Babou (1513-1570</a:t>
            </a:r>
            <a:r>
              <a:rPr lang="cs-CZ" altLang="cs-CZ" dirty="0"/>
              <a:t>), </a:t>
            </a:r>
          </a:p>
          <a:p>
            <a:pPr>
              <a:buFont typeface="Symbol" panose="05050102010706020507" pitchFamily="18" charset="2"/>
              <a:buNone/>
            </a:pPr>
            <a:r>
              <a:rPr lang="cs-CZ" altLang="cs-CZ" b="1" dirty="0"/>
              <a:t>	</a:t>
            </a:r>
            <a:r>
              <a:rPr lang="cs-CZ" altLang="cs-CZ" dirty="0"/>
              <a:t>luštěním se zabýval i matematik </a:t>
            </a:r>
            <a:r>
              <a:rPr lang="cs-CZ" altLang="cs-CZ" b="1" dirty="0"/>
              <a:t>François Viete</a:t>
            </a:r>
            <a:r>
              <a:rPr lang="cs-CZ" altLang="cs-CZ" dirty="0"/>
              <a:t> (1540-1603), </a:t>
            </a:r>
          </a:p>
          <a:p>
            <a:pPr>
              <a:buFont typeface="Symbol" panose="05050102010706020507" pitchFamily="18" charset="2"/>
              <a:buNone/>
            </a:pPr>
            <a:r>
              <a:rPr lang="cs-CZ" altLang="cs-CZ" dirty="0"/>
              <a:t>	</a:t>
            </a:r>
          </a:p>
        </p:txBody>
      </p:sp>
      <p:pic>
        <p:nvPicPr>
          <p:cNvPr id="94212" name="Picture 4" descr="code15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2650" y="2716212"/>
            <a:ext cx="4427537" cy="2541587"/>
          </a:xfrm>
          <a:prstGeom prst="rect">
            <a:avLst/>
          </a:prstGeom>
          <a:noFill/>
          <a:extLst>
            <a:ext uri="{909E8E84-426E-40DD-AFC4-6F175D3DCCD1}">
              <a14:hiddenFill xmlns:a14="http://schemas.microsoft.com/office/drawing/2010/main">
                <a:solidFill>
                  <a:srgbClr val="FFFFFF"/>
                </a:solidFill>
              </a14:hiddenFill>
            </a:ext>
          </a:extLst>
        </p:spPr>
      </p:pic>
      <p:pic>
        <p:nvPicPr>
          <p:cNvPr id="94213" name="Picture 5" descr="code15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733" y="2563813"/>
            <a:ext cx="3827462" cy="3852862"/>
          </a:xfrm>
          <a:prstGeom prst="rect">
            <a:avLst/>
          </a:prstGeom>
          <a:noFill/>
          <a:extLst>
            <a:ext uri="{909E8E84-426E-40DD-AFC4-6F175D3DCCD1}">
              <a14:hiddenFill xmlns:a14="http://schemas.microsoft.com/office/drawing/2010/main">
                <a:solidFill>
                  <a:srgbClr val="FFFFFF"/>
                </a:solidFill>
              </a14:hiddenFill>
            </a:ext>
          </a:extLst>
        </p:spPr>
      </p:pic>
      <p:sp>
        <p:nvSpPr>
          <p:cNvPr id="94214" name="Text Box 6"/>
          <p:cNvSpPr txBox="1">
            <a:spLocks noChangeArrowheads="1"/>
          </p:cNvSpPr>
          <p:nvPr/>
        </p:nvSpPr>
        <p:spPr bwMode="auto">
          <a:xfrm>
            <a:off x="5567708" y="5545140"/>
            <a:ext cx="596168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dirty="0"/>
              <a:t>Ukázka nomenklátorů, které byly těmito muži prolomeny ….</a:t>
            </a:r>
          </a:p>
        </p:txBody>
      </p:sp>
    </p:spTree>
    <p:extLst>
      <p:ext uri="{BB962C8B-B14F-4D97-AF65-F5344CB8AC3E}">
        <p14:creationId xmlns:p14="http://schemas.microsoft.com/office/powerpoint/2010/main" val="999831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3"/>
          <p:cNvSpPr>
            <a:spLocks noGrp="1"/>
          </p:cNvSpPr>
          <p:nvPr>
            <p:ph type="dt" sz="half" idx="4294967295"/>
          </p:nvPr>
        </p:nvSpPr>
        <p:spPr>
          <a:xfrm>
            <a:off x="3540125" y="152400"/>
            <a:ext cx="2133600" cy="539750"/>
          </a:xfrm>
          <a:prstGeom prst="rect">
            <a:avLst/>
          </a:prstGeom>
        </p:spPr>
        <p:txBody>
          <a:bodyPr/>
          <a:lstStyle/>
          <a:p>
            <a:fld id="{7252222F-C8D9-4C33-8576-2527DD671D3F}" type="datetime8">
              <a:rPr lang="en-US" altLang="cs-CZ"/>
              <a:pPr/>
              <a:t>9/24/2023 6:42 AM</a:t>
            </a:fld>
            <a:endParaRPr lang="cs-CZ" altLang="cs-CZ"/>
          </a:p>
        </p:txBody>
      </p:sp>
      <p:sp>
        <p:nvSpPr>
          <p:cNvPr id="8"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4D89992F-2870-4DC7-963D-2EC05E84152D}" type="slidenum">
              <a:rPr lang="cs-CZ" altLang="cs-CZ"/>
              <a:pPr/>
              <a:t>21</a:t>
            </a:fld>
            <a:endParaRPr lang="cs-CZ" altLang="cs-CZ"/>
          </a:p>
        </p:txBody>
      </p:sp>
      <p:sp>
        <p:nvSpPr>
          <p:cNvPr id="97282" name="Rectangle 2"/>
          <p:cNvSpPr>
            <a:spLocks noGrp="1" noChangeArrowheads="1"/>
          </p:cNvSpPr>
          <p:nvPr>
            <p:ph type="title"/>
          </p:nvPr>
        </p:nvSpPr>
        <p:spPr>
          <a:xfrm>
            <a:off x="1847850" y="441325"/>
            <a:ext cx="9575524" cy="387350"/>
          </a:xfrm>
        </p:spPr>
        <p:txBody>
          <a:bodyPr>
            <a:normAutofit fontScale="90000"/>
          </a:bodyPr>
          <a:lstStyle/>
          <a:p>
            <a:r>
              <a:rPr lang="cs-CZ" altLang="cs-CZ" dirty="0"/>
              <a:t> Doba nomenklátorů a jejich luštitelé - Francie</a:t>
            </a:r>
          </a:p>
        </p:txBody>
      </p:sp>
      <p:sp>
        <p:nvSpPr>
          <p:cNvPr id="97283" name="Rectangle 3"/>
          <p:cNvSpPr>
            <a:spLocks noGrp="1" noChangeArrowheads="1"/>
          </p:cNvSpPr>
          <p:nvPr>
            <p:ph type="body" idx="1"/>
          </p:nvPr>
        </p:nvSpPr>
        <p:spPr>
          <a:xfrm>
            <a:off x="649357" y="1126333"/>
            <a:ext cx="9144000" cy="900113"/>
          </a:xfrm>
        </p:spPr>
        <p:txBody>
          <a:bodyPr>
            <a:normAutofit fontScale="40000" lnSpcReduction="20000"/>
          </a:bodyPr>
          <a:lstStyle/>
          <a:p>
            <a:pPr>
              <a:buFont typeface="Symbol" panose="05050102010706020507" pitchFamily="18" charset="2"/>
              <a:buNone/>
            </a:pPr>
            <a:r>
              <a:rPr lang="cs-CZ" altLang="cs-CZ" sz="3300" dirty="0">
                <a:latin typeface="Arial" panose="020B0604020202020204" pitchFamily="34" charset="0"/>
                <a:cs typeface="Arial" panose="020B0604020202020204" pitchFamily="34" charset="0"/>
              </a:rPr>
              <a:t>	Bezesporu nejvýznamnějším byl </a:t>
            </a:r>
            <a:r>
              <a:rPr lang="cs-CZ" altLang="cs-CZ" sz="3300" b="1" dirty="0">
                <a:latin typeface="Arial" panose="020B0604020202020204" pitchFamily="34" charset="0"/>
                <a:cs typeface="Arial" panose="020B0604020202020204" pitchFamily="34" charset="0"/>
              </a:rPr>
              <a:t>Antoine </a:t>
            </a:r>
            <a:r>
              <a:rPr lang="cs-CZ" altLang="cs-CZ" sz="3300" b="1" dirty="0" err="1">
                <a:latin typeface="Arial" panose="020B0604020202020204" pitchFamily="34" charset="0"/>
                <a:cs typeface="Arial" panose="020B0604020202020204" pitchFamily="34" charset="0"/>
              </a:rPr>
              <a:t>Rossignol</a:t>
            </a:r>
            <a:r>
              <a:rPr lang="cs-CZ" altLang="cs-CZ" sz="3300" dirty="0">
                <a:latin typeface="Arial" panose="020B0604020202020204" pitchFamily="34" charset="0"/>
                <a:cs typeface="Arial" panose="020B0604020202020204" pitchFamily="34" charset="0"/>
              </a:rPr>
              <a:t> (*1.1.1600-?.12.1682), který od roku 1628 sloužil jako </a:t>
            </a:r>
            <a:r>
              <a:rPr lang="cs-CZ" altLang="cs-CZ" sz="3300" dirty="0" err="1">
                <a:latin typeface="Arial" panose="020B0604020202020204" pitchFamily="34" charset="0"/>
                <a:cs typeface="Arial" panose="020B0604020202020204" pitchFamily="34" charset="0"/>
              </a:rPr>
              <a:t>kryptolog</a:t>
            </a:r>
            <a:r>
              <a:rPr lang="cs-CZ" altLang="cs-CZ" sz="3300" dirty="0">
                <a:latin typeface="Arial" panose="020B0604020202020204" pitchFamily="34" charset="0"/>
                <a:cs typeface="Arial" panose="020B0604020202020204" pitchFamily="34" charset="0"/>
              </a:rPr>
              <a:t> nejprve u kardinálu </a:t>
            </a:r>
            <a:r>
              <a:rPr lang="cs-CZ" altLang="cs-CZ" sz="3300" dirty="0" err="1">
                <a:latin typeface="Arial" panose="020B0604020202020204" pitchFamily="34" charset="0"/>
                <a:cs typeface="Arial" panose="020B0604020202020204" pitchFamily="34" charset="0"/>
              </a:rPr>
              <a:t>Richelieu</a:t>
            </a:r>
            <a:r>
              <a:rPr lang="cs-CZ" altLang="cs-CZ" sz="3300" dirty="0">
                <a:latin typeface="Arial" panose="020B0604020202020204" pitchFamily="34" charset="0"/>
                <a:cs typeface="Arial" panose="020B0604020202020204" pitchFamily="34" charset="0"/>
              </a:rPr>
              <a:t> a později u krále Ludvíka XIII. a Ludvíka XIV. </a:t>
            </a:r>
          </a:p>
          <a:p>
            <a:pPr>
              <a:buFont typeface="Symbol" panose="05050102010706020507" pitchFamily="18" charset="2"/>
              <a:buNone/>
            </a:pPr>
            <a:endParaRPr lang="cs-CZ" altLang="cs-CZ" dirty="0"/>
          </a:p>
          <a:p>
            <a:pPr>
              <a:buFont typeface="Symbol" panose="05050102010706020507" pitchFamily="18" charset="2"/>
              <a:buNone/>
            </a:pPr>
            <a:r>
              <a:rPr lang="cs-CZ" altLang="cs-CZ" dirty="0"/>
              <a:t>		</a:t>
            </a:r>
          </a:p>
        </p:txBody>
      </p:sp>
      <p:pic>
        <p:nvPicPr>
          <p:cNvPr id="97284" name="Picture 4" descr="code162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50659"/>
            <a:ext cx="4752975" cy="4503737"/>
          </a:xfrm>
          <a:prstGeom prst="rect">
            <a:avLst/>
          </a:prstGeom>
          <a:noFill/>
          <a:extLst>
            <a:ext uri="{909E8E84-426E-40DD-AFC4-6F175D3DCCD1}">
              <a14:hiddenFill xmlns:a14="http://schemas.microsoft.com/office/drawing/2010/main">
                <a:solidFill>
                  <a:srgbClr val="FFFFFF"/>
                </a:solidFill>
              </a14:hiddenFill>
            </a:ext>
          </a:extLst>
        </p:spPr>
      </p:pic>
      <p:sp>
        <p:nvSpPr>
          <p:cNvPr id="97286" name="Text Box 6"/>
          <p:cNvSpPr txBox="1">
            <a:spLocks noChangeArrowheads="1"/>
          </p:cNvSpPr>
          <p:nvPr/>
        </p:nvSpPr>
        <p:spPr bwMode="auto">
          <a:xfrm>
            <a:off x="449124" y="2581952"/>
            <a:ext cx="5224601" cy="305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1600" dirty="0"/>
              <a:t>Syn </a:t>
            </a:r>
            <a:r>
              <a:rPr lang="cs-CZ" altLang="cs-CZ" sz="1600" b="1" dirty="0" err="1"/>
              <a:t>Bonaventure</a:t>
            </a:r>
            <a:r>
              <a:rPr lang="cs-CZ" altLang="cs-CZ" sz="1600" b="1" dirty="0"/>
              <a:t> </a:t>
            </a:r>
            <a:r>
              <a:rPr lang="cs-CZ" altLang="cs-CZ" sz="1600" b="1" dirty="0" err="1"/>
              <a:t>Rossignol</a:t>
            </a:r>
            <a:r>
              <a:rPr lang="cs-CZ" altLang="cs-CZ" sz="1600" dirty="0"/>
              <a:t> (?-1705), byl pokládán za nejskvělejšího luštitele v Evropě. </a:t>
            </a:r>
          </a:p>
          <a:p>
            <a:endParaRPr lang="cs-CZ" altLang="cs-CZ" sz="1600" dirty="0"/>
          </a:p>
          <a:p>
            <a:r>
              <a:rPr lang="cs-CZ" altLang="cs-CZ" sz="1600" dirty="0"/>
              <a:t>Oba dva dosáhli velkého ocenění a získali značný majetek.</a:t>
            </a:r>
          </a:p>
          <a:p>
            <a:endParaRPr lang="cs-CZ" altLang="cs-CZ" sz="1600" dirty="0"/>
          </a:p>
          <a:p>
            <a:pPr>
              <a:spcBef>
                <a:spcPct val="20000"/>
              </a:spcBef>
              <a:buFont typeface="Symbol" panose="05050102010706020507" pitchFamily="18" charset="2"/>
              <a:buNone/>
            </a:pPr>
            <a:r>
              <a:rPr lang="cs-CZ" altLang="cs-CZ" sz="1600" dirty="0"/>
              <a:t>Přínos </a:t>
            </a:r>
            <a:r>
              <a:rPr lang="cs-CZ" altLang="cs-CZ" sz="1600" b="1" dirty="0"/>
              <a:t>Antoine R.</a:t>
            </a:r>
            <a:r>
              <a:rPr lang="cs-CZ" altLang="cs-CZ" sz="1600" dirty="0"/>
              <a:t>  byl v oblasti zabezpečení šifrové služby francouzského království a ale především ve zdokonalení nomenklátoru. Jeho vylepšení se podařilo udržet v tajnosti po několik desetiletí.</a:t>
            </a:r>
          </a:p>
          <a:p>
            <a:endParaRPr lang="cs-CZ" altLang="cs-CZ" dirty="0"/>
          </a:p>
          <a:p>
            <a:pPr>
              <a:spcBef>
                <a:spcPct val="50000"/>
              </a:spcBef>
            </a:pPr>
            <a:endParaRPr lang="cs-CZ" altLang="cs-CZ" dirty="0"/>
          </a:p>
        </p:txBody>
      </p:sp>
      <p:sp>
        <p:nvSpPr>
          <p:cNvPr id="97287" name="Text Box 7"/>
          <p:cNvSpPr txBox="1">
            <a:spLocks noChangeArrowheads="1"/>
          </p:cNvSpPr>
          <p:nvPr/>
        </p:nvSpPr>
        <p:spPr bwMode="auto">
          <a:xfrm>
            <a:off x="2252870" y="6162261"/>
            <a:ext cx="787538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dirty="0" err="1"/>
              <a:t>A.Rossignol</a:t>
            </a:r>
            <a:r>
              <a:rPr lang="cs-CZ" altLang="cs-CZ" dirty="0"/>
              <a:t> byl přijat po té, co vyluštil zprávu zašifrovanou výše uvedeným nomenklátorem a dopomohl tak vítězství u la </a:t>
            </a:r>
            <a:r>
              <a:rPr lang="cs-CZ" altLang="cs-CZ" dirty="0" err="1"/>
              <a:t>Rochelle</a:t>
            </a:r>
            <a:r>
              <a:rPr lang="cs-CZ" altLang="cs-CZ" dirty="0"/>
              <a:t>.</a:t>
            </a:r>
          </a:p>
        </p:txBody>
      </p:sp>
    </p:spTree>
    <p:extLst>
      <p:ext uri="{BB962C8B-B14F-4D97-AF65-F5344CB8AC3E}">
        <p14:creationId xmlns:p14="http://schemas.microsoft.com/office/powerpoint/2010/main" val="1858338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3"/>
          <p:cNvSpPr>
            <a:spLocks noGrp="1"/>
          </p:cNvSpPr>
          <p:nvPr>
            <p:ph type="dt" sz="half" idx="4294967295"/>
          </p:nvPr>
        </p:nvSpPr>
        <p:spPr>
          <a:xfrm>
            <a:off x="3540125" y="152400"/>
            <a:ext cx="2133600" cy="539750"/>
          </a:xfrm>
          <a:prstGeom prst="rect">
            <a:avLst/>
          </a:prstGeom>
        </p:spPr>
        <p:txBody>
          <a:bodyPr/>
          <a:lstStyle/>
          <a:p>
            <a:fld id="{12E9BC3F-2BCC-46CC-BF1C-B377A68F5075}" type="datetime8">
              <a:rPr lang="en-US" altLang="cs-CZ"/>
              <a:pPr/>
              <a:t>9/24/2023 6:42 AM</a:t>
            </a:fld>
            <a:endParaRPr lang="cs-CZ" altLang="cs-CZ"/>
          </a:p>
        </p:txBody>
      </p:sp>
      <p:sp>
        <p:nvSpPr>
          <p:cNvPr id="7"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65EE5F4E-0E64-4CF3-9165-05008DCE8BDA}" type="slidenum">
              <a:rPr lang="cs-CZ" altLang="cs-CZ"/>
              <a:pPr/>
              <a:t>22</a:t>
            </a:fld>
            <a:endParaRPr lang="cs-CZ" altLang="cs-CZ"/>
          </a:p>
        </p:txBody>
      </p:sp>
      <p:sp>
        <p:nvSpPr>
          <p:cNvPr id="99330" name="Rectangle 2"/>
          <p:cNvSpPr>
            <a:spLocks noGrp="1" noChangeArrowheads="1"/>
          </p:cNvSpPr>
          <p:nvPr>
            <p:ph type="title"/>
          </p:nvPr>
        </p:nvSpPr>
        <p:spPr>
          <a:xfrm>
            <a:off x="5673725" y="1636713"/>
            <a:ext cx="5484467" cy="827088"/>
          </a:xfrm>
        </p:spPr>
        <p:txBody>
          <a:bodyPr>
            <a:normAutofit fontScale="90000"/>
          </a:bodyPr>
          <a:lstStyle/>
          <a:p>
            <a:r>
              <a:rPr lang="cs-CZ" altLang="cs-CZ" dirty="0"/>
              <a:t> Doba nomenklátorů a jejich luštitelé - Francie</a:t>
            </a:r>
          </a:p>
        </p:txBody>
      </p:sp>
      <p:sp>
        <p:nvSpPr>
          <p:cNvPr id="99331" name="Rectangle 3"/>
          <p:cNvSpPr>
            <a:spLocks noGrp="1" noChangeArrowheads="1"/>
          </p:cNvSpPr>
          <p:nvPr>
            <p:ph type="body" idx="1"/>
          </p:nvPr>
        </p:nvSpPr>
        <p:spPr>
          <a:xfrm>
            <a:off x="1847850" y="944563"/>
            <a:ext cx="8229600" cy="5435600"/>
          </a:xfrm>
        </p:spPr>
        <p:txBody>
          <a:bodyPr/>
          <a:lstStyle/>
          <a:p>
            <a:pPr>
              <a:buFont typeface="Symbol" panose="05050102010706020507" pitchFamily="18" charset="2"/>
              <a:buNone/>
            </a:pPr>
            <a:r>
              <a:rPr lang="cs-CZ" altLang="cs-CZ" dirty="0"/>
              <a:t>	</a:t>
            </a:r>
          </a:p>
        </p:txBody>
      </p:sp>
      <p:pic>
        <p:nvPicPr>
          <p:cNvPr id="99332" name="Picture 4" descr="su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62" y="0"/>
            <a:ext cx="4543425" cy="6858000"/>
          </a:xfrm>
          <a:prstGeom prst="rect">
            <a:avLst/>
          </a:prstGeom>
          <a:noFill/>
          <a:extLst>
            <a:ext uri="{909E8E84-426E-40DD-AFC4-6F175D3DCCD1}">
              <a14:hiddenFill xmlns:a14="http://schemas.microsoft.com/office/drawing/2010/main">
                <a:solidFill>
                  <a:srgbClr val="FFFFFF"/>
                </a:solidFill>
              </a14:hiddenFill>
            </a:ext>
          </a:extLst>
        </p:spPr>
      </p:pic>
      <p:sp>
        <p:nvSpPr>
          <p:cNvPr id="99333" name="Text Box 5"/>
          <p:cNvSpPr txBox="1">
            <a:spLocks noChangeArrowheads="1"/>
          </p:cNvSpPr>
          <p:nvPr/>
        </p:nvSpPr>
        <p:spPr bwMode="auto">
          <a:xfrm>
            <a:off x="5216524" y="2689481"/>
            <a:ext cx="5941668"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cs-CZ" altLang="cs-CZ" sz="2000" dirty="0"/>
              <a:t>Nomenklátory měly z hlediska kryptoanalýzy jednu "malou vadu" (přesněji řečeno vadu velkou). Pro rychlé vyhledávání byla slova řazena abecedně. Pokud kód bylo nějaké tří nebo vícemístné číslo (jak tehdy bylo běžným zvykem) a tato čísla byla také řazena vzestupně, znamenalo to, že luštitel mohl odhadnout, jakým písmenem začíná slovo, které kód představuje.</a:t>
            </a:r>
          </a:p>
          <a:p>
            <a:pPr algn="just">
              <a:spcBef>
                <a:spcPct val="50000"/>
              </a:spcBef>
            </a:pPr>
            <a:r>
              <a:rPr lang="cs-CZ" altLang="cs-CZ" sz="1600" dirty="0"/>
              <a:t>Atd. </a:t>
            </a:r>
          </a:p>
        </p:txBody>
      </p:sp>
    </p:spTree>
    <p:extLst>
      <p:ext uri="{BB962C8B-B14F-4D97-AF65-F5344CB8AC3E}">
        <p14:creationId xmlns:p14="http://schemas.microsoft.com/office/powerpoint/2010/main" val="803783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4294967295"/>
          </p:nvPr>
        </p:nvSpPr>
        <p:spPr>
          <a:xfrm>
            <a:off x="3540125" y="152400"/>
            <a:ext cx="2133600" cy="539750"/>
          </a:xfrm>
          <a:prstGeom prst="rect">
            <a:avLst/>
          </a:prstGeom>
        </p:spPr>
        <p:txBody>
          <a:bodyPr/>
          <a:lstStyle/>
          <a:p>
            <a:fld id="{564DDF3C-848E-4E13-9611-1DA8C94C645D}" type="datetime8">
              <a:rPr lang="en-US" altLang="cs-CZ"/>
              <a:pPr/>
              <a:t>9/24/2023 6:42 AM</a:t>
            </a:fld>
            <a:endParaRPr lang="cs-CZ" altLang="cs-CZ"/>
          </a:p>
        </p:txBody>
      </p:sp>
      <p:sp>
        <p:nvSpPr>
          <p:cNvPr id="5"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D3C4E67C-0AB9-4F33-9B2A-4A7E28140510}" type="slidenum">
              <a:rPr lang="cs-CZ" altLang="cs-CZ"/>
              <a:pPr/>
              <a:t>23</a:t>
            </a:fld>
            <a:endParaRPr lang="cs-CZ" altLang="cs-CZ"/>
          </a:p>
        </p:txBody>
      </p:sp>
      <p:sp>
        <p:nvSpPr>
          <p:cNvPr id="100354" name="Rectangle 2"/>
          <p:cNvSpPr>
            <a:spLocks noGrp="1" noChangeArrowheads="1"/>
          </p:cNvSpPr>
          <p:nvPr>
            <p:ph type="title"/>
          </p:nvPr>
        </p:nvSpPr>
        <p:spPr>
          <a:xfrm>
            <a:off x="827431" y="874954"/>
            <a:ext cx="10993507" cy="387350"/>
          </a:xfrm>
        </p:spPr>
        <p:txBody>
          <a:bodyPr>
            <a:normAutofit fontScale="90000"/>
          </a:bodyPr>
          <a:lstStyle/>
          <a:p>
            <a:r>
              <a:rPr lang="cs-CZ" altLang="cs-CZ" dirty="0"/>
              <a:t> Doba nomenklátorů a jejich luštitelé - Francie</a:t>
            </a:r>
          </a:p>
        </p:txBody>
      </p:sp>
      <p:sp>
        <p:nvSpPr>
          <p:cNvPr id="100355" name="Rectangle 3"/>
          <p:cNvSpPr>
            <a:spLocks noGrp="1" noChangeArrowheads="1"/>
          </p:cNvSpPr>
          <p:nvPr>
            <p:ph type="body" idx="1"/>
          </p:nvPr>
        </p:nvSpPr>
        <p:spPr>
          <a:xfrm>
            <a:off x="112643" y="1279713"/>
            <a:ext cx="11966713" cy="5435600"/>
          </a:xfrm>
        </p:spPr>
        <p:txBody>
          <a:bodyPr/>
          <a:lstStyle/>
          <a:p>
            <a:pPr>
              <a:buFont typeface="Symbol" panose="05050102010706020507" pitchFamily="18" charset="2"/>
              <a:buNone/>
            </a:pPr>
            <a:r>
              <a:rPr lang="cs-CZ" altLang="cs-CZ" dirty="0"/>
              <a:t>	</a:t>
            </a:r>
            <a:endParaRPr lang="cs-CZ" altLang="cs-CZ" sz="2000" dirty="0"/>
          </a:p>
          <a:p>
            <a:pPr>
              <a:buFont typeface="Symbol" panose="05050102010706020507" pitchFamily="18" charset="2"/>
              <a:buNone/>
            </a:pPr>
            <a:r>
              <a:rPr lang="cs-CZ" altLang="cs-CZ" sz="2000" dirty="0"/>
              <a:t>	Protože si tuto slabinu </a:t>
            </a:r>
            <a:r>
              <a:rPr lang="cs-CZ" altLang="cs-CZ" sz="2000" dirty="0" err="1"/>
              <a:t>A.Rossignol</a:t>
            </a:r>
            <a:r>
              <a:rPr lang="cs-CZ" altLang="cs-CZ" sz="2000" dirty="0"/>
              <a:t> uvědomil, doporučil pro výrobu nomenklátorů pro </a:t>
            </a:r>
            <a:r>
              <a:rPr lang="cs-CZ" altLang="cs-CZ" sz="2000" i="1" dirty="0"/>
              <a:t>„státní“</a:t>
            </a:r>
            <a:r>
              <a:rPr lang="cs-CZ" altLang="cs-CZ" sz="2000" dirty="0"/>
              <a:t> účely </a:t>
            </a:r>
            <a:r>
              <a:rPr lang="cs-CZ" altLang="cs-CZ" sz="2000" b="1" dirty="0"/>
              <a:t>promíchat </a:t>
            </a:r>
            <a:r>
              <a:rPr lang="cs-CZ" altLang="cs-CZ" sz="2000" dirty="0"/>
              <a:t>kódy. </a:t>
            </a:r>
          </a:p>
          <a:p>
            <a:pPr>
              <a:buFont typeface="Symbol" panose="05050102010706020507" pitchFamily="18" charset="2"/>
              <a:buNone/>
            </a:pPr>
            <a:r>
              <a:rPr lang="cs-CZ" altLang="cs-CZ" sz="2000" dirty="0"/>
              <a:t>	Nomenklátory se pak musely začít vytvářet dva - jeden pro šifrování (výrazy seřazené „abecedně“) a druhý pro dešifraci (číselné kódy seřazeny vzestupně, „abecedně“ nebo podle jiného vhodného kritéria). </a:t>
            </a:r>
          </a:p>
          <a:p>
            <a:pPr>
              <a:buFont typeface="Symbol" panose="05050102010706020507" pitchFamily="18" charset="2"/>
              <a:buNone/>
            </a:pPr>
            <a:endParaRPr lang="cs-CZ" altLang="cs-CZ" sz="2000" dirty="0"/>
          </a:p>
          <a:p>
            <a:pPr>
              <a:buFont typeface="Symbol" panose="05050102010706020507" pitchFamily="18" charset="2"/>
              <a:buNone/>
            </a:pPr>
            <a:r>
              <a:rPr lang="cs-CZ" altLang="cs-CZ" sz="2000" dirty="0"/>
              <a:t>	Díky tomuto opatření se mohly nomenklátory (resp. kódová část) dále rozšiřovat.</a:t>
            </a:r>
          </a:p>
          <a:p>
            <a:pPr>
              <a:buFont typeface="Symbol" panose="05050102010706020507" pitchFamily="18" charset="2"/>
              <a:buNone/>
            </a:pPr>
            <a:endParaRPr lang="cs-CZ" altLang="cs-CZ" sz="2000" dirty="0"/>
          </a:p>
          <a:p>
            <a:pPr>
              <a:buFont typeface="Symbol" panose="05050102010706020507" pitchFamily="18" charset="2"/>
              <a:buNone/>
            </a:pPr>
            <a:r>
              <a:rPr lang="cs-CZ" altLang="cs-CZ" sz="2000" dirty="0"/>
              <a:t>	Kódová část začala mít až desítky tisíc výrazů….</a:t>
            </a:r>
          </a:p>
          <a:p>
            <a:pPr>
              <a:buFont typeface="Symbol" panose="05050102010706020507" pitchFamily="18" charset="2"/>
              <a:buNone/>
            </a:pPr>
            <a:endParaRPr lang="cs-CZ" altLang="cs-CZ" sz="2000" dirty="0"/>
          </a:p>
          <a:p>
            <a:pPr>
              <a:buFont typeface="Symbol" panose="05050102010706020507" pitchFamily="18" charset="2"/>
              <a:buNone/>
            </a:pPr>
            <a:r>
              <a:rPr lang="cs-CZ" altLang="cs-CZ" sz="2000" dirty="0"/>
              <a:t>	</a:t>
            </a:r>
            <a:r>
              <a:rPr lang="cs-CZ" altLang="cs-CZ" sz="2000" b="1" dirty="0"/>
              <a:t>A TO  BYL VLASTNĚ I KONEC DOBY </a:t>
            </a:r>
            <a:r>
              <a:rPr lang="cs-CZ" altLang="cs-CZ" sz="2000" b="1" dirty="0" err="1"/>
              <a:t>NOMENKLÁTORů</a:t>
            </a:r>
            <a:r>
              <a:rPr lang="cs-CZ" altLang="cs-CZ" sz="2000" b="1" dirty="0"/>
              <a:t>, které byly nahrazeny KÓDOVOU KNIHOU.</a:t>
            </a:r>
          </a:p>
        </p:txBody>
      </p:sp>
    </p:spTree>
    <p:extLst>
      <p:ext uri="{BB962C8B-B14F-4D97-AF65-F5344CB8AC3E}">
        <p14:creationId xmlns:p14="http://schemas.microsoft.com/office/powerpoint/2010/main" val="3909964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datum 3"/>
          <p:cNvSpPr>
            <a:spLocks noGrp="1"/>
          </p:cNvSpPr>
          <p:nvPr>
            <p:ph type="dt" sz="half" idx="4294967295"/>
          </p:nvPr>
        </p:nvSpPr>
        <p:spPr>
          <a:xfrm>
            <a:off x="3540125" y="152400"/>
            <a:ext cx="2133600" cy="539750"/>
          </a:xfrm>
          <a:prstGeom prst="rect">
            <a:avLst/>
          </a:prstGeom>
        </p:spPr>
        <p:txBody>
          <a:bodyPr/>
          <a:lstStyle/>
          <a:p>
            <a:fld id="{47D8FD4B-61D2-4293-88AA-760E9C6F43AC}" type="datetime8">
              <a:rPr lang="en-US" altLang="cs-CZ"/>
              <a:pPr/>
              <a:t>9/24/2023 6:42 AM</a:t>
            </a:fld>
            <a:endParaRPr lang="cs-CZ" altLang="cs-CZ"/>
          </a:p>
        </p:txBody>
      </p:sp>
      <p:sp>
        <p:nvSpPr>
          <p:cNvPr id="9"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1E54EF2A-2F4F-4472-B513-E59B12FFADBE}" type="slidenum">
              <a:rPr lang="cs-CZ" altLang="cs-CZ"/>
              <a:pPr/>
              <a:t>24</a:t>
            </a:fld>
            <a:endParaRPr lang="cs-CZ" altLang="cs-CZ"/>
          </a:p>
        </p:txBody>
      </p:sp>
      <p:sp>
        <p:nvSpPr>
          <p:cNvPr id="108546" name="Rectangle 2"/>
          <p:cNvSpPr>
            <a:spLocks noGrp="1" noChangeArrowheads="1"/>
          </p:cNvSpPr>
          <p:nvPr>
            <p:ph type="title"/>
          </p:nvPr>
        </p:nvSpPr>
        <p:spPr>
          <a:xfrm>
            <a:off x="304801" y="671890"/>
            <a:ext cx="11887199" cy="611188"/>
          </a:xfrm>
        </p:spPr>
        <p:txBody>
          <a:bodyPr>
            <a:normAutofit/>
          </a:bodyPr>
          <a:lstStyle/>
          <a:p>
            <a:r>
              <a:rPr lang="cs-CZ" altLang="cs-CZ" dirty="0"/>
              <a:t>Leon </a:t>
            </a:r>
            <a:r>
              <a:rPr lang="cs-CZ" altLang="cs-CZ" dirty="0" err="1"/>
              <a:t>Battista</a:t>
            </a:r>
            <a:r>
              <a:rPr lang="cs-CZ" altLang="cs-CZ" dirty="0"/>
              <a:t> Alberti (první </a:t>
            </a:r>
            <a:r>
              <a:rPr lang="cs-CZ" altLang="cs-CZ" dirty="0" err="1"/>
              <a:t>polyalfabetický</a:t>
            </a:r>
            <a:r>
              <a:rPr lang="cs-CZ" altLang="cs-CZ" dirty="0"/>
              <a:t> šifrový systém)</a:t>
            </a:r>
          </a:p>
        </p:txBody>
      </p:sp>
      <p:sp>
        <p:nvSpPr>
          <p:cNvPr id="108547" name="Text Box 3"/>
          <p:cNvSpPr txBox="1">
            <a:spLocks noChangeArrowheads="1"/>
          </p:cNvSpPr>
          <p:nvPr/>
        </p:nvSpPr>
        <p:spPr bwMode="auto">
          <a:xfrm>
            <a:off x="2243138" y="1376364"/>
            <a:ext cx="7453312"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endParaRPr lang="cs-CZ" altLang="cs-CZ" sz="1600" b="1">
              <a:solidFill>
                <a:srgbClr val="FF3300"/>
              </a:solidFill>
            </a:endParaRPr>
          </a:p>
        </p:txBody>
      </p:sp>
      <p:pic>
        <p:nvPicPr>
          <p:cNvPr id="108548" name="Picture 4" descr="kout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318338"/>
            <a:ext cx="3629025" cy="3200400"/>
          </a:xfrm>
          <a:prstGeom prst="rect">
            <a:avLst/>
          </a:prstGeom>
          <a:noFill/>
          <a:extLst>
            <a:ext uri="{909E8E84-426E-40DD-AFC4-6F175D3DCCD1}">
              <a14:hiddenFill xmlns:a14="http://schemas.microsoft.com/office/drawing/2010/main">
                <a:solidFill>
                  <a:srgbClr val="FFFFFF"/>
                </a:solidFill>
              </a14:hiddenFill>
            </a:ext>
          </a:extLst>
        </p:spPr>
      </p:pic>
      <p:sp>
        <p:nvSpPr>
          <p:cNvPr id="108549" name="Text Box 5"/>
          <p:cNvSpPr txBox="1">
            <a:spLocks noChangeArrowheads="1"/>
          </p:cNvSpPr>
          <p:nvPr/>
        </p:nvSpPr>
        <p:spPr bwMode="auto">
          <a:xfrm>
            <a:off x="4401880" y="2056885"/>
            <a:ext cx="752785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1404-1472, všestranně nadaný, stavitel, varhaník, básník, filozof, …</a:t>
            </a:r>
          </a:p>
          <a:p>
            <a:pPr>
              <a:spcBef>
                <a:spcPct val="50000"/>
              </a:spcBef>
            </a:pPr>
            <a:r>
              <a:rPr lang="cs-CZ" altLang="cs-CZ" sz="2000" dirty="0"/>
              <a:t>na podnět papežského tajemníka Leonarda Data se na sklonku života začal zabývat utajováním zpráv</a:t>
            </a:r>
          </a:p>
          <a:p>
            <a:pPr>
              <a:spcBef>
                <a:spcPct val="50000"/>
              </a:spcBef>
            </a:pPr>
            <a:r>
              <a:rPr lang="cs-CZ" altLang="cs-CZ" sz="2000" dirty="0"/>
              <a:t>25 stránková práce</a:t>
            </a:r>
          </a:p>
          <a:p>
            <a:pPr>
              <a:spcBef>
                <a:spcPct val="50000"/>
              </a:spcBef>
            </a:pPr>
            <a:r>
              <a:rPr lang="cs-CZ" altLang="cs-CZ" sz="2000" b="1" dirty="0">
                <a:solidFill>
                  <a:srgbClr val="FF0000"/>
                </a:solidFill>
              </a:rPr>
              <a:t>Otec západní kryptologie</a:t>
            </a:r>
            <a:endParaRPr lang="cs-CZ" altLang="cs-CZ" sz="2000" dirty="0">
              <a:solidFill>
                <a:srgbClr val="FF0000"/>
              </a:solidFill>
            </a:endParaRPr>
          </a:p>
        </p:txBody>
      </p:sp>
      <p:sp>
        <p:nvSpPr>
          <p:cNvPr id="108550" name="Text Box 6"/>
          <p:cNvSpPr txBox="1">
            <a:spLocks noChangeArrowheads="1"/>
          </p:cNvSpPr>
          <p:nvPr/>
        </p:nvSpPr>
        <p:spPr bwMode="auto">
          <a:xfrm>
            <a:off x="633491" y="4849477"/>
            <a:ext cx="451786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err="1"/>
              <a:t>Albertiho</a:t>
            </a:r>
            <a:r>
              <a:rPr lang="cs-CZ" altLang="cs-CZ" sz="2000" dirty="0"/>
              <a:t> disk - otáčením se zajišťoval výběr příslušné šifrové abecedy. </a:t>
            </a:r>
          </a:p>
          <a:p>
            <a:pPr>
              <a:spcBef>
                <a:spcPct val="50000"/>
              </a:spcBef>
            </a:pPr>
            <a:r>
              <a:rPr lang="cs-CZ" altLang="cs-CZ" sz="2000" dirty="0"/>
              <a:t>Alberti doporučuje posunout abecedy vždy po třech nebo čtyřech slovech.</a:t>
            </a:r>
          </a:p>
        </p:txBody>
      </p:sp>
      <p:sp>
        <p:nvSpPr>
          <p:cNvPr id="108551" name="Text Box 7"/>
          <p:cNvSpPr txBox="1">
            <a:spLocks noChangeArrowheads="1"/>
          </p:cNvSpPr>
          <p:nvPr/>
        </p:nvSpPr>
        <p:spPr bwMode="auto">
          <a:xfrm>
            <a:off x="5595490" y="4801115"/>
            <a:ext cx="622791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dirty="0"/>
              <a:t>3 mezníky:</a:t>
            </a:r>
          </a:p>
          <a:p>
            <a:r>
              <a:rPr lang="cs-CZ" altLang="cs-CZ" sz="2000" dirty="0"/>
              <a:t>- Luštění na základě frekvencí (systematický výklad)</a:t>
            </a:r>
          </a:p>
          <a:p>
            <a:r>
              <a:rPr lang="cs-CZ" altLang="cs-CZ" sz="2000" dirty="0"/>
              <a:t>- </a:t>
            </a:r>
            <a:r>
              <a:rPr lang="cs-CZ" altLang="cs-CZ" sz="2000" dirty="0" err="1"/>
              <a:t>Polyalfabetický</a:t>
            </a:r>
            <a:r>
              <a:rPr lang="cs-CZ" altLang="cs-CZ" sz="2000" dirty="0"/>
              <a:t> šifrový systém (pomůcka)</a:t>
            </a:r>
          </a:p>
          <a:p>
            <a:r>
              <a:rPr lang="cs-CZ" altLang="cs-CZ" sz="2000" dirty="0"/>
              <a:t>- zašifrování kódů</a:t>
            </a:r>
          </a:p>
        </p:txBody>
      </p:sp>
    </p:spTree>
    <p:extLst>
      <p:ext uri="{BB962C8B-B14F-4D97-AF65-F5344CB8AC3E}">
        <p14:creationId xmlns:p14="http://schemas.microsoft.com/office/powerpoint/2010/main" val="3653981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p:bldP spid="1085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datum 3"/>
          <p:cNvSpPr>
            <a:spLocks noGrp="1"/>
          </p:cNvSpPr>
          <p:nvPr>
            <p:ph type="dt" sz="half" idx="4294967295"/>
          </p:nvPr>
        </p:nvSpPr>
        <p:spPr>
          <a:xfrm>
            <a:off x="3540125" y="152400"/>
            <a:ext cx="2133600" cy="539750"/>
          </a:xfrm>
          <a:prstGeom prst="rect">
            <a:avLst/>
          </a:prstGeom>
        </p:spPr>
        <p:txBody>
          <a:bodyPr/>
          <a:lstStyle/>
          <a:p>
            <a:fld id="{B30F537E-9DB4-46F3-9616-6F50B0DA3830}" type="datetime8">
              <a:rPr lang="en-US" altLang="cs-CZ"/>
              <a:pPr/>
              <a:t>9/24/2023 6:42 AM</a:t>
            </a:fld>
            <a:endParaRPr lang="cs-CZ" altLang="cs-CZ"/>
          </a:p>
        </p:txBody>
      </p:sp>
      <p:sp>
        <p:nvSpPr>
          <p:cNvPr id="17"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881F7909-A1DA-480D-9A8D-A37AA45EB0EE}" type="slidenum">
              <a:rPr lang="cs-CZ" altLang="cs-CZ"/>
              <a:pPr/>
              <a:t>25</a:t>
            </a:fld>
            <a:endParaRPr lang="cs-CZ" altLang="cs-CZ"/>
          </a:p>
        </p:txBody>
      </p:sp>
      <p:sp>
        <p:nvSpPr>
          <p:cNvPr id="110594" name="Rectangle 2"/>
          <p:cNvSpPr>
            <a:spLocks noGrp="1" noChangeArrowheads="1"/>
          </p:cNvSpPr>
          <p:nvPr>
            <p:ph type="title"/>
          </p:nvPr>
        </p:nvSpPr>
        <p:spPr>
          <a:xfrm>
            <a:off x="318977" y="441325"/>
            <a:ext cx="10025173" cy="611188"/>
          </a:xfrm>
        </p:spPr>
        <p:txBody>
          <a:bodyPr>
            <a:normAutofit/>
          </a:bodyPr>
          <a:lstStyle/>
          <a:p>
            <a:r>
              <a:rPr lang="cs-CZ" altLang="cs-CZ" dirty="0"/>
              <a:t>Johannes </a:t>
            </a:r>
            <a:r>
              <a:rPr lang="cs-CZ" altLang="cs-CZ" dirty="0" err="1"/>
              <a:t>Trithemius</a:t>
            </a:r>
            <a:r>
              <a:rPr lang="cs-CZ" altLang="cs-CZ" dirty="0"/>
              <a:t>  </a:t>
            </a:r>
            <a:r>
              <a:rPr lang="cs-CZ" altLang="cs-CZ" sz="3200" dirty="0"/>
              <a:t>1452-1516  </a:t>
            </a:r>
            <a:r>
              <a:rPr lang="cs-CZ" altLang="cs-CZ" dirty="0"/>
              <a:t>(tabula </a:t>
            </a:r>
            <a:r>
              <a:rPr lang="cs-CZ" altLang="cs-CZ" dirty="0" err="1"/>
              <a:t>recta</a:t>
            </a:r>
            <a:r>
              <a:rPr lang="cs-CZ" altLang="cs-CZ" dirty="0"/>
              <a:t>) </a:t>
            </a:r>
          </a:p>
        </p:txBody>
      </p:sp>
      <p:sp>
        <p:nvSpPr>
          <p:cNvPr id="110595" name="Text Box 3"/>
          <p:cNvSpPr txBox="1">
            <a:spLocks noChangeArrowheads="1"/>
          </p:cNvSpPr>
          <p:nvPr/>
        </p:nvSpPr>
        <p:spPr bwMode="auto">
          <a:xfrm>
            <a:off x="2769322" y="1442555"/>
            <a:ext cx="5269777" cy="403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r>
              <a:rPr lang="cs-CZ" altLang="cs-CZ" sz="1600" dirty="0"/>
              <a:t>1  ABCDEFGHIJKLMNOPQRSTUVWXYZ</a:t>
            </a:r>
          </a:p>
          <a:p>
            <a:r>
              <a:rPr lang="cs-CZ" altLang="cs-CZ" sz="1600" dirty="0"/>
              <a:t>2  BCDEFGHIJKLMNOPQRSTUVWXYZA</a:t>
            </a:r>
          </a:p>
          <a:p>
            <a:r>
              <a:rPr lang="cs-CZ" altLang="cs-CZ" sz="1600" dirty="0"/>
              <a:t>3  CDEFGHIJKLMNOPQRSTUVWXYZAB</a:t>
            </a:r>
          </a:p>
          <a:p>
            <a:r>
              <a:rPr lang="cs-CZ" altLang="cs-CZ" sz="1600" dirty="0"/>
              <a:t>4  DEFGHIJKLMNOPQRSTUVWXYZABC</a:t>
            </a:r>
          </a:p>
          <a:p>
            <a:r>
              <a:rPr lang="cs-CZ" altLang="cs-CZ" sz="1600" dirty="0"/>
              <a:t>5  EFGHIJKLMNOPQRSTUVWXYZABCD</a:t>
            </a:r>
          </a:p>
          <a:p>
            <a:r>
              <a:rPr lang="cs-CZ" altLang="cs-CZ" sz="1600" dirty="0"/>
              <a:t>6  FGHIJKLMNOPQRSTUVWXYZABCDE</a:t>
            </a:r>
          </a:p>
          <a:p>
            <a:r>
              <a:rPr lang="cs-CZ" altLang="cs-CZ" sz="1600" dirty="0"/>
              <a:t>7  GHIJKLMNOPQRSTUVWXYZABCDEF</a:t>
            </a:r>
          </a:p>
          <a:p>
            <a:r>
              <a:rPr lang="cs-CZ" altLang="cs-CZ" sz="1600" dirty="0"/>
              <a:t>8  HIJKLMNOPQRSTUVWXYZABCDEFG</a:t>
            </a:r>
          </a:p>
          <a:p>
            <a:r>
              <a:rPr lang="cs-CZ" altLang="cs-CZ" sz="1600" dirty="0"/>
              <a:t>9  IJKLMNOPQRSTUVWXYZABCDEFGH</a:t>
            </a:r>
          </a:p>
          <a:p>
            <a:r>
              <a:rPr lang="cs-CZ" altLang="cs-CZ" sz="1600" dirty="0"/>
              <a:t>10 JKLMNOPQRSTUVWXYZABCDEFGHI</a:t>
            </a:r>
          </a:p>
          <a:p>
            <a:r>
              <a:rPr lang="cs-CZ" altLang="cs-CZ" sz="1600" dirty="0"/>
              <a:t>11 KLMNOPQRSTUVWXYZABCDEFGHIJ</a:t>
            </a:r>
          </a:p>
          <a:p>
            <a:r>
              <a:rPr lang="cs-CZ" altLang="cs-CZ" sz="1600" dirty="0"/>
              <a:t>12 LMNOPQRSTUVWXYZABCDEFGHIJK</a:t>
            </a:r>
          </a:p>
          <a:p>
            <a:r>
              <a:rPr lang="cs-CZ" altLang="cs-CZ" sz="1600" dirty="0"/>
              <a:t>. . .</a:t>
            </a:r>
          </a:p>
          <a:p>
            <a:r>
              <a:rPr lang="cs-CZ" altLang="cs-CZ" sz="1600" dirty="0"/>
              <a:t>24 XYZABCDEFGHIJKLMNOPQRSTUVW</a:t>
            </a:r>
          </a:p>
          <a:p>
            <a:r>
              <a:rPr lang="cs-CZ" altLang="cs-CZ" sz="1600" dirty="0"/>
              <a:t>25 YZABCDEFGHIJKLMNOPQRSTUVWX</a:t>
            </a:r>
          </a:p>
          <a:p>
            <a:r>
              <a:rPr lang="cs-CZ" altLang="cs-CZ" sz="1600" dirty="0"/>
              <a:t>26 ZABCDEFGHIJKLMNOPQRSTUVWXY</a:t>
            </a:r>
          </a:p>
        </p:txBody>
      </p:sp>
      <p:sp>
        <p:nvSpPr>
          <p:cNvPr id="110596" name="Text Box 4"/>
          <p:cNvSpPr txBox="1">
            <a:spLocks noChangeArrowheads="1"/>
          </p:cNvSpPr>
          <p:nvPr/>
        </p:nvSpPr>
        <p:spPr bwMode="auto">
          <a:xfrm>
            <a:off x="8112125" y="4329113"/>
            <a:ext cx="11874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1600" b="1" dirty="0"/>
              <a:t>O K O</a:t>
            </a:r>
          </a:p>
        </p:txBody>
      </p:sp>
      <p:sp>
        <p:nvSpPr>
          <p:cNvPr id="110597" name="Text Box 5"/>
          <p:cNvSpPr txBox="1">
            <a:spLocks noChangeArrowheads="1"/>
          </p:cNvSpPr>
          <p:nvPr/>
        </p:nvSpPr>
        <p:spPr bwMode="auto">
          <a:xfrm>
            <a:off x="8112125" y="4868863"/>
            <a:ext cx="8651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1600" b="1" dirty="0"/>
              <a:t>O L Q</a:t>
            </a:r>
          </a:p>
        </p:txBody>
      </p:sp>
      <p:sp>
        <p:nvSpPr>
          <p:cNvPr id="110598" name="Line 6"/>
          <p:cNvSpPr>
            <a:spLocks noChangeShapeType="1"/>
          </p:cNvSpPr>
          <p:nvPr/>
        </p:nvSpPr>
        <p:spPr bwMode="auto">
          <a:xfrm flipH="1" flipV="1">
            <a:off x="4835525" y="1592263"/>
            <a:ext cx="3384550" cy="2773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0599" name="Line 7"/>
          <p:cNvSpPr>
            <a:spLocks noChangeShapeType="1"/>
          </p:cNvSpPr>
          <p:nvPr/>
        </p:nvSpPr>
        <p:spPr bwMode="auto">
          <a:xfrm>
            <a:off x="4800601" y="1557338"/>
            <a:ext cx="3456709" cy="338873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1400" dirty="0"/>
          </a:p>
        </p:txBody>
      </p:sp>
      <p:sp>
        <p:nvSpPr>
          <p:cNvPr id="110600" name="Line 8"/>
          <p:cNvSpPr>
            <a:spLocks noChangeShapeType="1"/>
          </p:cNvSpPr>
          <p:nvPr/>
        </p:nvSpPr>
        <p:spPr bwMode="auto">
          <a:xfrm flipH="1" flipV="1">
            <a:off x="4151314" y="1520825"/>
            <a:ext cx="4357687" cy="284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0601" name="Line 9"/>
          <p:cNvSpPr>
            <a:spLocks noChangeShapeType="1"/>
          </p:cNvSpPr>
          <p:nvPr/>
        </p:nvSpPr>
        <p:spPr bwMode="auto">
          <a:xfrm>
            <a:off x="4151313" y="1808163"/>
            <a:ext cx="4284662" cy="30972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0602" name="Line 10"/>
          <p:cNvSpPr>
            <a:spLocks noChangeShapeType="1"/>
          </p:cNvSpPr>
          <p:nvPr/>
        </p:nvSpPr>
        <p:spPr bwMode="auto">
          <a:xfrm flipH="1" flipV="1">
            <a:off x="4835526" y="1557339"/>
            <a:ext cx="3852863" cy="2808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0603" name="Line 11"/>
          <p:cNvSpPr>
            <a:spLocks noChangeShapeType="1"/>
          </p:cNvSpPr>
          <p:nvPr/>
        </p:nvSpPr>
        <p:spPr bwMode="auto">
          <a:xfrm>
            <a:off x="4764089" y="2133600"/>
            <a:ext cx="3887787" cy="2808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0604" name="Text Box 12"/>
          <p:cNvSpPr txBox="1">
            <a:spLocks noChangeArrowheads="1"/>
          </p:cNvSpPr>
          <p:nvPr/>
        </p:nvSpPr>
        <p:spPr bwMode="auto">
          <a:xfrm>
            <a:off x="8435975" y="1484312"/>
            <a:ext cx="416711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1508 </a:t>
            </a:r>
            <a:r>
              <a:rPr lang="cs-CZ" altLang="cs-CZ" sz="2000" b="1" dirty="0" err="1"/>
              <a:t>Polygraphia</a:t>
            </a:r>
            <a:r>
              <a:rPr lang="cs-CZ" altLang="cs-CZ" sz="2000" dirty="0"/>
              <a:t> (6 dílů)</a:t>
            </a:r>
          </a:p>
          <a:p>
            <a:pPr>
              <a:spcBef>
                <a:spcPct val="50000"/>
              </a:spcBef>
            </a:pPr>
            <a:r>
              <a:rPr lang="cs-CZ" altLang="cs-CZ" sz="2000" dirty="0"/>
              <a:t>Vytištěna 1518</a:t>
            </a:r>
          </a:p>
          <a:p>
            <a:pPr>
              <a:spcBef>
                <a:spcPct val="50000"/>
              </a:spcBef>
            </a:pPr>
            <a:r>
              <a:rPr lang="cs-CZ" altLang="cs-CZ" sz="2000" dirty="0"/>
              <a:t>Ave Maria (písmenům přiřazena slova)</a:t>
            </a:r>
          </a:p>
        </p:txBody>
      </p:sp>
      <p:sp>
        <p:nvSpPr>
          <p:cNvPr id="110605" name="Text Box 13"/>
          <p:cNvSpPr txBox="1">
            <a:spLocks noChangeArrowheads="1"/>
          </p:cNvSpPr>
          <p:nvPr/>
        </p:nvSpPr>
        <p:spPr bwMode="auto">
          <a:xfrm>
            <a:off x="1154935" y="5745801"/>
            <a:ext cx="988213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cs-CZ" altLang="cs-CZ" sz="2000" i="1" dirty="0">
                <a:solidFill>
                  <a:srgbClr val="FF0000"/>
                </a:solidFill>
              </a:rPr>
              <a:t>Šest knih o polygrafii od Johanna </a:t>
            </a:r>
            <a:r>
              <a:rPr lang="cs-CZ" altLang="cs-CZ" sz="2000" i="1" dirty="0" err="1">
                <a:solidFill>
                  <a:srgbClr val="FF0000"/>
                </a:solidFill>
              </a:rPr>
              <a:t>Trithemia</a:t>
            </a:r>
            <a:r>
              <a:rPr lang="cs-CZ" altLang="cs-CZ" sz="2000" i="1" dirty="0">
                <a:solidFill>
                  <a:srgbClr val="FF0000"/>
                </a:solidFill>
              </a:rPr>
              <a:t>, opata z </a:t>
            </a:r>
            <a:r>
              <a:rPr lang="cs-CZ" altLang="cs-CZ" sz="2000" i="1" dirty="0" err="1">
                <a:solidFill>
                  <a:srgbClr val="FF0000"/>
                </a:solidFill>
              </a:rPr>
              <a:t>Würzburgu</a:t>
            </a:r>
            <a:r>
              <a:rPr lang="cs-CZ" altLang="cs-CZ" sz="2000" i="1" dirty="0">
                <a:solidFill>
                  <a:srgbClr val="FF0000"/>
                </a:solidFill>
              </a:rPr>
              <a:t>, dříve ze </a:t>
            </a:r>
            <a:r>
              <a:rPr lang="cs-CZ" altLang="cs-CZ" sz="2000" i="1" dirty="0" err="1">
                <a:solidFill>
                  <a:srgbClr val="FF0000"/>
                </a:solidFill>
              </a:rPr>
              <a:t>Spanheimu</a:t>
            </a:r>
            <a:r>
              <a:rPr lang="cs-CZ" altLang="cs-CZ" sz="2000" i="1" dirty="0">
                <a:solidFill>
                  <a:srgbClr val="FF0000"/>
                </a:solidFill>
              </a:rPr>
              <a:t> věnované císaři Maxmiliánovi</a:t>
            </a:r>
            <a:r>
              <a:rPr lang="cs-CZ" altLang="cs-CZ" sz="2000" dirty="0"/>
              <a:t> </a:t>
            </a:r>
          </a:p>
        </p:txBody>
      </p:sp>
      <p:sp>
        <p:nvSpPr>
          <p:cNvPr id="110606" name="Text Box 14"/>
          <p:cNvSpPr txBox="1">
            <a:spLocks noChangeArrowheads="1"/>
          </p:cNvSpPr>
          <p:nvPr/>
        </p:nvSpPr>
        <p:spPr bwMode="auto">
          <a:xfrm>
            <a:off x="8923365" y="4055872"/>
            <a:ext cx="33187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Vydávána a přepisována po celá staletí (1620 de </a:t>
            </a:r>
            <a:r>
              <a:rPr lang="cs-CZ" altLang="cs-CZ" sz="2000" dirty="0" err="1"/>
              <a:t>Hotting</a:t>
            </a:r>
            <a:r>
              <a:rPr lang="cs-CZ" altLang="cs-CZ" sz="2000" dirty="0"/>
              <a:t>)</a:t>
            </a:r>
          </a:p>
        </p:txBody>
      </p:sp>
      <p:pic>
        <p:nvPicPr>
          <p:cNvPr id="110607" name="Picture 15" descr="tr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0" y="1557338"/>
            <a:ext cx="2324587" cy="2404911"/>
          </a:xfrm>
          <a:prstGeom prst="rect">
            <a:avLst/>
          </a:prstGeom>
          <a:noFill/>
          <a:extLst>
            <a:ext uri="{909E8E84-426E-40DD-AFC4-6F175D3DCCD1}">
              <a14:hiddenFill xmlns:a14="http://schemas.microsoft.com/office/drawing/2010/main">
                <a:solidFill>
                  <a:srgbClr val="FFFFFF"/>
                </a:solidFill>
              </a14:hiddenFill>
            </a:ext>
          </a:extLst>
        </p:spPr>
      </p:pic>
      <p:sp>
        <p:nvSpPr>
          <p:cNvPr id="19" name="TextovéPole 18">
            <a:extLst>
              <a:ext uri="{FF2B5EF4-FFF2-40B4-BE49-F238E27FC236}">
                <a16:creationId xmlns:a16="http://schemas.microsoft.com/office/drawing/2014/main" id="{61051630-E960-47B6-AA0C-2C95E3E6AB5F}"/>
              </a:ext>
            </a:extLst>
          </p:cNvPr>
          <p:cNvSpPr txBox="1"/>
          <p:nvPr/>
        </p:nvSpPr>
        <p:spPr>
          <a:xfrm>
            <a:off x="8543926" y="3291679"/>
            <a:ext cx="6150934" cy="400110"/>
          </a:xfrm>
          <a:prstGeom prst="rect">
            <a:avLst/>
          </a:prstGeom>
          <a:noFill/>
        </p:spPr>
        <p:txBody>
          <a:bodyPr wrap="square">
            <a:spAutoFit/>
          </a:bodyPr>
          <a:lstStyle/>
          <a:p>
            <a:pPr>
              <a:spcBef>
                <a:spcPct val="50000"/>
              </a:spcBef>
            </a:pPr>
            <a:r>
              <a:rPr lang="cs-CZ" altLang="cs-CZ" sz="2000" dirty="0"/>
              <a:t>5 díl – „Tabula </a:t>
            </a:r>
            <a:r>
              <a:rPr lang="cs-CZ" altLang="cs-CZ" sz="2000" dirty="0" err="1"/>
              <a:t>recta</a:t>
            </a:r>
            <a:r>
              <a:rPr lang="cs-CZ" altLang="cs-CZ" sz="2000" dirty="0"/>
              <a:t>“</a:t>
            </a:r>
          </a:p>
        </p:txBody>
      </p:sp>
    </p:spTree>
    <p:extLst>
      <p:ext uri="{BB962C8B-B14F-4D97-AF65-F5344CB8AC3E}">
        <p14:creationId xmlns:p14="http://schemas.microsoft.com/office/powerpoint/2010/main" val="2025692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106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0" nodeType="clickEffect">
                                  <p:stCondLst>
                                    <p:cond delay="0"/>
                                  </p:stCondLst>
                                  <p:childTnLst>
                                    <p:anim calcmode="lin" valueType="num">
                                      <p:cBhvr additive="base">
                                        <p:cTn id="10" dur="500"/>
                                        <p:tgtEl>
                                          <p:spTgt spid="110605"/>
                                        </p:tgtEl>
                                        <p:attrNameLst>
                                          <p:attrName>ppt_x</p:attrName>
                                        </p:attrNameLst>
                                      </p:cBhvr>
                                      <p:tavLst>
                                        <p:tav tm="0">
                                          <p:val>
                                            <p:strVal val="ppt_x"/>
                                          </p:val>
                                        </p:tav>
                                        <p:tav tm="100000">
                                          <p:val>
                                            <p:strVal val="ppt_x"/>
                                          </p:val>
                                        </p:tav>
                                      </p:tavLst>
                                    </p:anim>
                                    <p:anim calcmode="lin" valueType="num">
                                      <p:cBhvr additive="base">
                                        <p:cTn id="11" dur="500"/>
                                        <p:tgtEl>
                                          <p:spTgt spid="110605"/>
                                        </p:tgtEl>
                                        <p:attrNameLst>
                                          <p:attrName>ppt_y</p:attrName>
                                        </p:attrNameLst>
                                      </p:cBhvr>
                                      <p:tavLst>
                                        <p:tav tm="0">
                                          <p:val>
                                            <p:strVal val="ppt_y"/>
                                          </p:val>
                                        </p:tav>
                                        <p:tav tm="100000">
                                          <p:val>
                                            <p:strVal val="1+ppt_h/2"/>
                                          </p:val>
                                        </p:tav>
                                      </p:tavLst>
                                    </p:anim>
                                    <p:set>
                                      <p:cBhvr>
                                        <p:cTn id="12" dur="1" fill="hold">
                                          <p:stCondLst>
                                            <p:cond delay="499"/>
                                          </p:stCondLst>
                                        </p:cTn>
                                        <p:tgtEl>
                                          <p:spTgt spid="11060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060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4" fill="hold" grpId="1" nodeType="clickEffect">
                                  <p:stCondLst>
                                    <p:cond delay="0"/>
                                  </p:stCondLst>
                                  <p:childTnLst>
                                    <p:anim calcmode="lin" valueType="num">
                                      <p:cBhvr additive="base">
                                        <p:cTn id="20" dur="500"/>
                                        <p:tgtEl>
                                          <p:spTgt spid="110606"/>
                                        </p:tgtEl>
                                        <p:attrNameLst>
                                          <p:attrName>ppt_x</p:attrName>
                                        </p:attrNameLst>
                                      </p:cBhvr>
                                      <p:tavLst>
                                        <p:tav tm="0">
                                          <p:val>
                                            <p:strVal val="ppt_x"/>
                                          </p:val>
                                        </p:tav>
                                        <p:tav tm="100000">
                                          <p:val>
                                            <p:strVal val="ppt_x"/>
                                          </p:val>
                                        </p:tav>
                                      </p:tavLst>
                                    </p:anim>
                                    <p:anim calcmode="lin" valueType="num">
                                      <p:cBhvr additive="base">
                                        <p:cTn id="21" dur="500"/>
                                        <p:tgtEl>
                                          <p:spTgt spid="110606"/>
                                        </p:tgtEl>
                                        <p:attrNameLst>
                                          <p:attrName>ppt_y</p:attrName>
                                        </p:attrNameLst>
                                      </p:cBhvr>
                                      <p:tavLst>
                                        <p:tav tm="0">
                                          <p:val>
                                            <p:strVal val="ppt_y"/>
                                          </p:val>
                                        </p:tav>
                                        <p:tav tm="100000">
                                          <p:val>
                                            <p:strVal val="1+ppt_h/2"/>
                                          </p:val>
                                        </p:tav>
                                      </p:tavLst>
                                    </p:anim>
                                    <p:set>
                                      <p:cBhvr>
                                        <p:cTn id="22" dur="1" fill="hold">
                                          <p:stCondLst>
                                            <p:cond delay="499"/>
                                          </p:stCondLst>
                                        </p:cTn>
                                        <p:tgtEl>
                                          <p:spTgt spid="110606"/>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nodeType="clickEffect">
                                  <p:stCondLst>
                                    <p:cond delay="0"/>
                                  </p:stCondLst>
                                  <p:childTnLst>
                                    <p:animEffect transition="out" filter="blinds(horizontal)">
                                      <p:cBhvr>
                                        <p:cTn id="26" dur="500"/>
                                        <p:tgtEl>
                                          <p:spTgt spid="110607"/>
                                        </p:tgtEl>
                                      </p:cBhvr>
                                    </p:animEffect>
                                    <p:set>
                                      <p:cBhvr>
                                        <p:cTn id="27" dur="1" fill="hold">
                                          <p:stCondLst>
                                            <p:cond delay="499"/>
                                          </p:stCondLst>
                                        </p:cTn>
                                        <p:tgtEl>
                                          <p:spTgt spid="110607"/>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0596"/>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0598"/>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10599"/>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10597"/>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10600"/>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10601"/>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10602"/>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0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p:bldP spid="110597" grpId="0"/>
      <p:bldP spid="110598" grpId="0" animBg="1"/>
      <p:bldP spid="110599" grpId="0" animBg="1"/>
      <p:bldP spid="110600" grpId="0" animBg="1"/>
      <p:bldP spid="110601" grpId="0" animBg="1"/>
      <p:bldP spid="110602" grpId="0" animBg="1"/>
      <p:bldP spid="110603" grpId="0" animBg="1"/>
      <p:bldP spid="110605" grpId="0"/>
      <p:bldP spid="110605" grpId="1"/>
      <p:bldP spid="110606" grpId="0"/>
      <p:bldP spid="110606"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3"/>
          <p:cNvSpPr>
            <a:spLocks noGrp="1"/>
          </p:cNvSpPr>
          <p:nvPr>
            <p:ph type="dt" sz="half" idx="4294967295"/>
          </p:nvPr>
        </p:nvSpPr>
        <p:spPr>
          <a:xfrm>
            <a:off x="3540125" y="152400"/>
            <a:ext cx="2133600" cy="539750"/>
          </a:xfrm>
          <a:prstGeom prst="rect">
            <a:avLst/>
          </a:prstGeom>
        </p:spPr>
        <p:txBody>
          <a:bodyPr/>
          <a:lstStyle/>
          <a:p>
            <a:fld id="{A8795ABF-C5DC-4D7D-A760-29CC6EF49F34}" type="datetime8">
              <a:rPr lang="en-US" altLang="cs-CZ"/>
              <a:pPr/>
              <a:t>9/24/2023 6:42 AM</a:t>
            </a:fld>
            <a:endParaRPr lang="cs-CZ" altLang="cs-CZ" dirty="0"/>
          </a:p>
        </p:txBody>
      </p:sp>
      <p:sp>
        <p:nvSpPr>
          <p:cNvPr id="8"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8C94BCEF-5C2E-4045-8DA9-6CC3AC9772CE}" type="slidenum">
              <a:rPr lang="cs-CZ" altLang="cs-CZ"/>
              <a:pPr/>
              <a:t>26</a:t>
            </a:fld>
            <a:endParaRPr lang="cs-CZ" altLang="cs-CZ"/>
          </a:p>
        </p:txBody>
      </p:sp>
      <p:sp>
        <p:nvSpPr>
          <p:cNvPr id="112642" name="Rectangle 2"/>
          <p:cNvSpPr>
            <a:spLocks noGrp="1" noChangeArrowheads="1"/>
          </p:cNvSpPr>
          <p:nvPr>
            <p:ph type="title"/>
          </p:nvPr>
        </p:nvSpPr>
        <p:spPr>
          <a:xfrm>
            <a:off x="1439678" y="717917"/>
            <a:ext cx="8064500" cy="611188"/>
          </a:xfrm>
        </p:spPr>
        <p:txBody>
          <a:bodyPr>
            <a:normAutofit/>
          </a:bodyPr>
          <a:lstStyle/>
          <a:p>
            <a:r>
              <a:rPr lang="cs-CZ" altLang="cs-CZ" dirty="0"/>
              <a:t>Giovanni </a:t>
            </a:r>
            <a:r>
              <a:rPr lang="cs-CZ" altLang="cs-CZ" dirty="0" err="1"/>
              <a:t>Battista</a:t>
            </a:r>
            <a:r>
              <a:rPr lang="cs-CZ" altLang="cs-CZ" dirty="0"/>
              <a:t> </a:t>
            </a:r>
            <a:r>
              <a:rPr lang="cs-CZ" altLang="cs-CZ" dirty="0" err="1"/>
              <a:t>Belasa</a:t>
            </a:r>
            <a:r>
              <a:rPr lang="cs-CZ" altLang="cs-CZ" dirty="0"/>
              <a:t> (zavedení klíče)</a:t>
            </a:r>
          </a:p>
        </p:txBody>
      </p:sp>
      <p:sp>
        <p:nvSpPr>
          <p:cNvPr id="112643" name="Text Box 3"/>
          <p:cNvSpPr txBox="1">
            <a:spLocks noChangeArrowheads="1"/>
          </p:cNvSpPr>
          <p:nvPr/>
        </p:nvSpPr>
        <p:spPr bwMode="auto">
          <a:xfrm>
            <a:off x="2243138" y="1376364"/>
            <a:ext cx="7453312"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endParaRPr lang="cs-CZ" altLang="cs-CZ" sz="1600" b="1">
              <a:solidFill>
                <a:srgbClr val="FF3300"/>
              </a:solidFill>
            </a:endParaRPr>
          </a:p>
        </p:txBody>
      </p:sp>
      <p:sp>
        <p:nvSpPr>
          <p:cNvPr id="112644" name="Text Box 4"/>
          <p:cNvSpPr txBox="1">
            <a:spLocks noChangeArrowheads="1"/>
          </p:cNvSpPr>
          <p:nvPr/>
        </p:nvSpPr>
        <p:spPr bwMode="auto">
          <a:xfrm>
            <a:off x="1578769" y="1648414"/>
            <a:ext cx="9034462"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Italský šlechtic </a:t>
            </a:r>
          </a:p>
          <a:p>
            <a:pPr>
              <a:spcBef>
                <a:spcPct val="50000"/>
              </a:spcBef>
            </a:pPr>
            <a:r>
              <a:rPr lang="cs-CZ" altLang="cs-CZ" sz="2000" dirty="0"/>
              <a:t>1513 </a:t>
            </a:r>
            <a:r>
              <a:rPr lang="cs-CZ" altLang="cs-CZ" sz="2000" b="1" dirty="0"/>
              <a:t>La cifra</a:t>
            </a:r>
          </a:p>
          <a:p>
            <a:pPr>
              <a:spcBef>
                <a:spcPct val="50000"/>
              </a:spcBef>
            </a:pPr>
            <a:r>
              <a:rPr lang="cs-CZ" altLang="cs-CZ" sz="2000" dirty="0"/>
              <a:t>Rozvinul práce </a:t>
            </a:r>
            <a:r>
              <a:rPr lang="cs-CZ" altLang="cs-CZ" sz="2000" dirty="0" err="1"/>
              <a:t>Albertiho</a:t>
            </a:r>
            <a:r>
              <a:rPr lang="cs-CZ" altLang="cs-CZ" sz="2000" dirty="0"/>
              <a:t> a </a:t>
            </a:r>
            <a:r>
              <a:rPr lang="cs-CZ" altLang="cs-CZ" sz="2000" dirty="0" err="1"/>
              <a:t>Trithemia</a:t>
            </a:r>
            <a:endParaRPr lang="cs-CZ" altLang="cs-CZ" sz="2000" dirty="0"/>
          </a:p>
        </p:txBody>
      </p:sp>
      <p:sp>
        <p:nvSpPr>
          <p:cNvPr id="112645" name="Text Box 5"/>
          <p:cNvSpPr txBox="1">
            <a:spLocks noChangeArrowheads="1"/>
          </p:cNvSpPr>
          <p:nvPr/>
        </p:nvSpPr>
        <p:spPr bwMode="auto">
          <a:xfrm>
            <a:off x="1773178" y="4493369"/>
            <a:ext cx="54006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dirty="0"/>
              <a:t>1554 – ve třetím vydání doplněn systém autoklíče </a:t>
            </a:r>
          </a:p>
        </p:txBody>
      </p:sp>
      <p:sp>
        <p:nvSpPr>
          <p:cNvPr id="112646" name="Text Box 6"/>
          <p:cNvSpPr txBox="1">
            <a:spLocks noChangeArrowheads="1"/>
          </p:cNvSpPr>
          <p:nvPr/>
        </p:nvSpPr>
        <p:spPr bwMode="auto">
          <a:xfrm>
            <a:off x="1578769" y="3429000"/>
            <a:ext cx="93417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dirty="0"/>
              <a:t>-  Zavedl </a:t>
            </a:r>
            <a:r>
              <a:rPr lang="cs-CZ" altLang="cs-CZ" sz="2000" b="1" dirty="0"/>
              <a:t>tajný klíč</a:t>
            </a:r>
            <a:r>
              <a:rPr lang="cs-CZ" altLang="cs-CZ" sz="2000" dirty="0"/>
              <a:t> pro volbu abecedy (dohoda na pořadí využití abeced)</a:t>
            </a:r>
          </a:p>
          <a:p>
            <a:r>
              <a:rPr lang="cs-CZ" altLang="cs-CZ" sz="2000" dirty="0"/>
              <a:t>- Klíč : slovo, věta</a:t>
            </a:r>
          </a:p>
        </p:txBody>
      </p:sp>
    </p:spTree>
    <p:extLst>
      <p:ext uri="{BB962C8B-B14F-4D97-AF65-F5344CB8AC3E}">
        <p14:creationId xmlns:p14="http://schemas.microsoft.com/office/powerpoint/2010/main" val="1180837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p:bldP spid="1126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datum 3"/>
          <p:cNvSpPr>
            <a:spLocks noGrp="1"/>
          </p:cNvSpPr>
          <p:nvPr>
            <p:ph type="dt" sz="half" idx="4294967295"/>
          </p:nvPr>
        </p:nvSpPr>
        <p:spPr>
          <a:xfrm>
            <a:off x="3540125" y="152400"/>
            <a:ext cx="2133600" cy="539750"/>
          </a:xfrm>
          <a:prstGeom prst="rect">
            <a:avLst/>
          </a:prstGeom>
        </p:spPr>
        <p:txBody>
          <a:bodyPr/>
          <a:lstStyle/>
          <a:p>
            <a:fld id="{B36C49D0-CFF1-41CD-84EB-6A52E0901F6D}" type="datetime8">
              <a:rPr lang="en-US" altLang="cs-CZ"/>
              <a:pPr/>
              <a:t>9/24/2023 6:42 AM</a:t>
            </a:fld>
            <a:endParaRPr lang="cs-CZ" altLang="cs-CZ"/>
          </a:p>
        </p:txBody>
      </p:sp>
      <p:sp>
        <p:nvSpPr>
          <p:cNvPr id="10"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C91A8C79-2652-4133-8A25-56055BCBB319}" type="slidenum">
              <a:rPr lang="cs-CZ" altLang="cs-CZ"/>
              <a:pPr/>
              <a:t>27</a:t>
            </a:fld>
            <a:endParaRPr lang="cs-CZ" altLang="cs-CZ"/>
          </a:p>
        </p:txBody>
      </p:sp>
      <p:sp>
        <p:nvSpPr>
          <p:cNvPr id="114690" name="Rectangle 2"/>
          <p:cNvSpPr>
            <a:spLocks noGrp="1" noChangeArrowheads="1"/>
          </p:cNvSpPr>
          <p:nvPr>
            <p:ph type="title"/>
          </p:nvPr>
        </p:nvSpPr>
        <p:spPr>
          <a:xfrm>
            <a:off x="2027238" y="441325"/>
            <a:ext cx="8064500" cy="611188"/>
          </a:xfrm>
        </p:spPr>
        <p:txBody>
          <a:bodyPr/>
          <a:lstStyle/>
          <a:p>
            <a:r>
              <a:rPr lang="cs-CZ" altLang="cs-CZ"/>
              <a:t>Girolamo Cardano (autoklíč) </a:t>
            </a:r>
          </a:p>
        </p:txBody>
      </p:sp>
      <p:sp>
        <p:nvSpPr>
          <p:cNvPr id="114691" name="Text Box 3"/>
          <p:cNvSpPr txBox="1">
            <a:spLocks noChangeArrowheads="1"/>
          </p:cNvSpPr>
          <p:nvPr/>
        </p:nvSpPr>
        <p:spPr bwMode="auto">
          <a:xfrm>
            <a:off x="2243138" y="1376364"/>
            <a:ext cx="7453312" cy="34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endParaRPr lang="cs-CZ" altLang="cs-CZ" sz="1600" b="1">
              <a:solidFill>
                <a:srgbClr val="FF3300"/>
              </a:solidFill>
            </a:endParaRPr>
          </a:p>
        </p:txBody>
      </p:sp>
      <p:sp>
        <p:nvSpPr>
          <p:cNvPr id="114692" name="Text Box 4"/>
          <p:cNvSpPr txBox="1">
            <a:spLocks noChangeArrowheads="1"/>
          </p:cNvSpPr>
          <p:nvPr/>
        </p:nvSpPr>
        <p:spPr bwMode="auto">
          <a:xfrm>
            <a:off x="393406" y="1052513"/>
            <a:ext cx="10611292"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1501-1576, milánský fyzik a matematik</a:t>
            </a:r>
          </a:p>
          <a:p>
            <a:pPr>
              <a:spcBef>
                <a:spcPct val="50000"/>
              </a:spcBef>
            </a:pPr>
            <a:r>
              <a:rPr lang="cs-CZ" altLang="cs-CZ" sz="2000" dirty="0"/>
              <a:t>Chorobná touha získat popularitu, vydal 131 knih a 111 zůstalo v rukopise</a:t>
            </a:r>
          </a:p>
        </p:txBody>
      </p:sp>
      <p:sp>
        <p:nvSpPr>
          <p:cNvPr id="114693" name="Text Box 5"/>
          <p:cNvSpPr txBox="1">
            <a:spLocks noChangeArrowheads="1"/>
          </p:cNvSpPr>
          <p:nvPr/>
        </p:nvSpPr>
        <p:spPr bwMode="auto">
          <a:xfrm>
            <a:off x="393406" y="2017643"/>
            <a:ext cx="1167454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Ve dvou spisech zabývajících se popularizací vědy </a:t>
            </a:r>
            <a:r>
              <a:rPr lang="cs-CZ" altLang="cs-CZ" sz="2000" b="1" dirty="0"/>
              <a:t>De </a:t>
            </a:r>
            <a:r>
              <a:rPr lang="cs-CZ" altLang="cs-CZ" sz="2000" b="1" dirty="0" err="1"/>
              <a:t>Substiliate</a:t>
            </a:r>
            <a:r>
              <a:rPr lang="cs-CZ" altLang="cs-CZ" sz="2000" dirty="0"/>
              <a:t> (1550) a </a:t>
            </a:r>
            <a:r>
              <a:rPr lang="cs-CZ" altLang="cs-CZ" sz="2000" b="1" dirty="0"/>
              <a:t>De </a:t>
            </a:r>
            <a:r>
              <a:rPr lang="cs-CZ" altLang="cs-CZ" sz="2000" b="1" dirty="0" err="1"/>
              <a:t>Rerum</a:t>
            </a:r>
            <a:r>
              <a:rPr lang="cs-CZ" altLang="cs-CZ" sz="2000" b="1" dirty="0"/>
              <a:t> </a:t>
            </a:r>
            <a:r>
              <a:rPr lang="cs-CZ" altLang="cs-CZ" sz="2000" b="1" dirty="0" err="1"/>
              <a:t>Varietate</a:t>
            </a:r>
            <a:r>
              <a:rPr lang="cs-CZ" altLang="cs-CZ" sz="2000" b="1" dirty="0"/>
              <a:t> </a:t>
            </a:r>
            <a:r>
              <a:rPr lang="cs-CZ" altLang="cs-CZ" sz="2000" b="1" dirty="0" err="1"/>
              <a:t>Libri</a:t>
            </a:r>
            <a:r>
              <a:rPr lang="cs-CZ" altLang="cs-CZ" sz="2000" b="1" dirty="0"/>
              <a:t> XVII</a:t>
            </a:r>
            <a:r>
              <a:rPr lang="cs-CZ" altLang="cs-CZ" sz="2000" dirty="0"/>
              <a:t> (1557) se věnuje i kryptologii, vtipné, zajímavé, anekdotické příběhy, bohaté ilustrace. Překládány a vydávány po celé Evropě.</a:t>
            </a:r>
          </a:p>
        </p:txBody>
      </p:sp>
      <p:sp>
        <p:nvSpPr>
          <p:cNvPr id="114694" name="Text Box 6"/>
          <p:cNvSpPr txBox="1">
            <a:spLocks noChangeArrowheads="1"/>
          </p:cNvSpPr>
          <p:nvPr/>
        </p:nvSpPr>
        <p:spPr bwMode="auto">
          <a:xfrm>
            <a:off x="393406" y="3075057"/>
            <a:ext cx="82438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2000" dirty="0"/>
              <a:t>- </a:t>
            </a:r>
            <a:r>
              <a:rPr lang="cs-CZ" altLang="cs-CZ" sz="2000" dirty="0" err="1"/>
              <a:t>Cardanova</a:t>
            </a:r>
            <a:r>
              <a:rPr lang="cs-CZ" altLang="cs-CZ" sz="2000" dirty="0"/>
              <a:t> mřížka </a:t>
            </a:r>
          </a:p>
        </p:txBody>
      </p:sp>
      <p:sp>
        <p:nvSpPr>
          <p:cNvPr id="114695" name="Text Box 7"/>
          <p:cNvSpPr txBox="1">
            <a:spLocks noChangeArrowheads="1"/>
          </p:cNvSpPr>
          <p:nvPr/>
        </p:nvSpPr>
        <p:spPr bwMode="auto">
          <a:xfrm>
            <a:off x="393406" y="3429000"/>
            <a:ext cx="1167454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cs-CZ" altLang="cs-CZ" sz="2000" dirty="0"/>
              <a:t> Uvědomil si význam hesla pro bezpečnost </a:t>
            </a:r>
            <a:r>
              <a:rPr lang="cs-CZ" altLang="cs-CZ" sz="2000" dirty="0" err="1"/>
              <a:t>polyalfabetickcých</a:t>
            </a:r>
            <a:r>
              <a:rPr lang="cs-CZ" altLang="cs-CZ" sz="2000" dirty="0"/>
              <a:t> šifer</a:t>
            </a:r>
          </a:p>
          <a:p>
            <a:pPr>
              <a:spcBef>
                <a:spcPct val="50000"/>
              </a:spcBef>
              <a:buFontTx/>
              <a:buChar char="-"/>
            </a:pPr>
            <a:r>
              <a:rPr lang="cs-CZ" altLang="cs-CZ" sz="2000" dirty="0"/>
              <a:t> Změna hesla před každou zprávou !</a:t>
            </a:r>
          </a:p>
          <a:p>
            <a:pPr>
              <a:spcBef>
                <a:spcPct val="50000"/>
              </a:spcBef>
              <a:buFontTx/>
              <a:buChar char="-"/>
            </a:pPr>
            <a:r>
              <a:rPr lang="cs-CZ" altLang="cs-CZ" sz="2000" dirty="0"/>
              <a:t> Použití autoklíč , neformuluje dokonale, opětovné použití klíče na začátku slova, nestanoví předání počátku hesla autoklíče </a:t>
            </a:r>
          </a:p>
        </p:txBody>
      </p:sp>
    </p:spTree>
    <p:extLst>
      <p:ext uri="{BB962C8B-B14F-4D97-AF65-F5344CB8AC3E}">
        <p14:creationId xmlns:p14="http://schemas.microsoft.com/office/powerpoint/2010/main" val="1885292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3" grpId="0"/>
      <p:bldP spid="114694" grpId="0"/>
      <p:bldP spid="11469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datum 3"/>
          <p:cNvSpPr>
            <a:spLocks noGrp="1"/>
          </p:cNvSpPr>
          <p:nvPr>
            <p:ph type="dt" sz="half" idx="4294967295"/>
          </p:nvPr>
        </p:nvSpPr>
        <p:spPr>
          <a:xfrm>
            <a:off x="3540125" y="152400"/>
            <a:ext cx="2133600" cy="539750"/>
          </a:xfrm>
          <a:prstGeom prst="rect">
            <a:avLst/>
          </a:prstGeom>
        </p:spPr>
        <p:txBody>
          <a:bodyPr/>
          <a:lstStyle/>
          <a:p>
            <a:fld id="{D8B500A5-6438-4BF5-9188-5611F090C8B5}" type="datetime8">
              <a:rPr lang="en-US" altLang="cs-CZ"/>
              <a:pPr/>
              <a:t>9/24/2023 6:42 AM</a:t>
            </a:fld>
            <a:endParaRPr lang="cs-CZ" altLang="cs-CZ"/>
          </a:p>
        </p:txBody>
      </p:sp>
      <p:sp>
        <p:nvSpPr>
          <p:cNvPr id="9"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682635EA-B6EC-4078-A0C2-9707AA1C5343}" type="slidenum">
              <a:rPr lang="cs-CZ" altLang="cs-CZ"/>
              <a:pPr/>
              <a:t>28</a:t>
            </a:fld>
            <a:endParaRPr lang="cs-CZ" altLang="cs-CZ"/>
          </a:p>
        </p:txBody>
      </p:sp>
      <p:sp>
        <p:nvSpPr>
          <p:cNvPr id="116738" name="Rectangle 2"/>
          <p:cNvSpPr>
            <a:spLocks noGrp="1" noChangeArrowheads="1"/>
          </p:cNvSpPr>
          <p:nvPr>
            <p:ph type="title"/>
          </p:nvPr>
        </p:nvSpPr>
        <p:spPr>
          <a:xfrm>
            <a:off x="357809" y="441325"/>
            <a:ext cx="9986341" cy="611188"/>
          </a:xfrm>
        </p:spPr>
        <p:txBody>
          <a:bodyPr>
            <a:normAutofit fontScale="90000"/>
          </a:bodyPr>
          <a:lstStyle/>
          <a:p>
            <a:r>
              <a:rPr lang="cs-CZ" altLang="cs-CZ" dirty="0"/>
              <a:t>Giovanni </a:t>
            </a:r>
            <a:r>
              <a:rPr lang="cs-CZ" altLang="cs-CZ" dirty="0" err="1"/>
              <a:t>Battista</a:t>
            </a:r>
            <a:r>
              <a:rPr lang="cs-CZ" altLang="cs-CZ" dirty="0"/>
              <a:t> Porta (obecná </a:t>
            </a:r>
            <a:r>
              <a:rPr lang="cs-CZ" altLang="cs-CZ" dirty="0" err="1"/>
              <a:t>polyalfabetická</a:t>
            </a:r>
            <a:r>
              <a:rPr lang="cs-CZ" altLang="cs-CZ" dirty="0"/>
              <a:t> šifra) </a:t>
            </a:r>
          </a:p>
        </p:txBody>
      </p:sp>
      <p:sp>
        <p:nvSpPr>
          <p:cNvPr id="116739" name="Text Box 3"/>
          <p:cNvSpPr txBox="1">
            <a:spLocks noChangeArrowheads="1"/>
          </p:cNvSpPr>
          <p:nvPr/>
        </p:nvSpPr>
        <p:spPr bwMode="auto">
          <a:xfrm>
            <a:off x="357809" y="1544636"/>
            <a:ext cx="9986340" cy="863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spcBef>
                <a:spcPct val="50000"/>
              </a:spcBef>
            </a:pPr>
            <a:r>
              <a:rPr lang="cs-CZ" altLang="cs-CZ" sz="2000" dirty="0"/>
              <a:t>1535-1615, věnoval se přírodním vědám a magii</a:t>
            </a:r>
          </a:p>
          <a:p>
            <a:pPr>
              <a:spcBef>
                <a:spcPct val="50000"/>
              </a:spcBef>
            </a:pPr>
            <a:r>
              <a:rPr lang="cs-CZ" altLang="cs-CZ" sz="2000" dirty="0"/>
              <a:t>1563 vydal mimořádné dílo, obsah, pedagogický výklad   </a:t>
            </a:r>
            <a:r>
              <a:rPr lang="cs-CZ" altLang="cs-CZ" sz="2000" b="1" dirty="0"/>
              <a:t>De </a:t>
            </a:r>
            <a:r>
              <a:rPr lang="cs-CZ" altLang="cs-CZ" sz="2000" b="1" dirty="0" err="1"/>
              <a:t>Furtivis</a:t>
            </a:r>
            <a:r>
              <a:rPr lang="cs-CZ" altLang="cs-CZ" sz="2000" b="1" dirty="0"/>
              <a:t> </a:t>
            </a:r>
            <a:r>
              <a:rPr lang="cs-CZ" altLang="cs-CZ" sz="2000" b="1" dirty="0" err="1"/>
              <a:t>Litararum</a:t>
            </a:r>
            <a:r>
              <a:rPr lang="cs-CZ" altLang="cs-CZ" sz="2000" b="1" dirty="0"/>
              <a:t> </a:t>
            </a:r>
            <a:r>
              <a:rPr lang="cs-CZ" altLang="cs-CZ" sz="2000" b="1" dirty="0" err="1"/>
              <a:t>Notis</a:t>
            </a:r>
            <a:endParaRPr lang="cs-CZ" altLang="cs-CZ" sz="2000" b="1" dirty="0"/>
          </a:p>
        </p:txBody>
      </p:sp>
      <p:sp>
        <p:nvSpPr>
          <p:cNvPr id="116740" name="Text Box 4"/>
          <p:cNvSpPr txBox="1">
            <a:spLocks noChangeArrowheads="1"/>
          </p:cNvSpPr>
          <p:nvPr/>
        </p:nvSpPr>
        <p:spPr bwMode="auto">
          <a:xfrm>
            <a:off x="427516" y="2799000"/>
            <a:ext cx="8358817" cy="178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spcBef>
                <a:spcPct val="50000"/>
              </a:spcBef>
            </a:pPr>
            <a:r>
              <a:rPr lang="cs-CZ" altLang="cs-CZ" sz="2000" dirty="0"/>
              <a:t>4 části (staré šifry, moderní šifry, luštění, jazykové zvláštnosti)</a:t>
            </a:r>
          </a:p>
          <a:p>
            <a:pPr>
              <a:spcBef>
                <a:spcPct val="50000"/>
              </a:spcBef>
            </a:pPr>
            <a:r>
              <a:rPr lang="cs-CZ" altLang="cs-CZ" sz="2000" dirty="0"/>
              <a:t>Klasifikace – změna pořadí písmen, změna tvaru písmene, změna kvality</a:t>
            </a:r>
          </a:p>
          <a:p>
            <a:pPr>
              <a:spcBef>
                <a:spcPct val="50000"/>
              </a:spcBef>
              <a:buFontTx/>
              <a:buChar char="-"/>
            </a:pPr>
            <a:r>
              <a:rPr lang="cs-CZ" altLang="cs-CZ" sz="2000" dirty="0"/>
              <a:t> Jako první popsal </a:t>
            </a:r>
            <a:r>
              <a:rPr lang="cs-CZ" altLang="cs-CZ" sz="2000" dirty="0" err="1"/>
              <a:t>digrafickou</a:t>
            </a:r>
            <a:r>
              <a:rPr lang="cs-CZ" altLang="cs-CZ" sz="2000" dirty="0"/>
              <a:t> šifru (realizace tabulkou)</a:t>
            </a:r>
          </a:p>
          <a:p>
            <a:pPr>
              <a:spcBef>
                <a:spcPct val="50000"/>
              </a:spcBef>
              <a:buFontTx/>
              <a:buChar char="-"/>
            </a:pPr>
            <a:r>
              <a:rPr lang="cs-CZ" altLang="cs-CZ" sz="2000" dirty="0"/>
              <a:t> popis jak luštit </a:t>
            </a:r>
            <a:r>
              <a:rPr lang="cs-CZ" altLang="cs-CZ" sz="2000" dirty="0" err="1"/>
              <a:t>monoalfabetickou</a:t>
            </a:r>
            <a:r>
              <a:rPr lang="cs-CZ" altLang="cs-CZ" sz="2000" dirty="0"/>
              <a:t> šifru bez znalosti dělby slov</a:t>
            </a:r>
          </a:p>
        </p:txBody>
      </p:sp>
      <p:sp>
        <p:nvSpPr>
          <p:cNvPr id="116741" name="Text Box 5"/>
          <p:cNvSpPr txBox="1">
            <a:spLocks noChangeArrowheads="1"/>
          </p:cNvSpPr>
          <p:nvPr/>
        </p:nvSpPr>
        <p:spPr bwMode="auto">
          <a:xfrm>
            <a:off x="531628" y="4895517"/>
            <a:ext cx="8550203" cy="1325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p>
            <a:pPr>
              <a:spcBef>
                <a:spcPct val="50000"/>
              </a:spcBef>
              <a:buFontTx/>
              <a:buChar char="-"/>
            </a:pPr>
            <a:r>
              <a:rPr lang="cs-CZ" altLang="cs-CZ" sz="1600" dirty="0"/>
              <a:t> </a:t>
            </a:r>
            <a:r>
              <a:rPr lang="cs-CZ" altLang="cs-CZ" sz="2000" dirty="0"/>
              <a:t>Odmítl nerozluštitelnost </a:t>
            </a:r>
            <a:r>
              <a:rPr lang="cs-CZ" altLang="cs-CZ" sz="2000" dirty="0" err="1"/>
              <a:t>polyalfabetických</a:t>
            </a:r>
            <a:r>
              <a:rPr lang="cs-CZ" altLang="cs-CZ" sz="2000" dirty="0"/>
              <a:t> šifer</a:t>
            </a:r>
          </a:p>
          <a:p>
            <a:pPr>
              <a:spcBef>
                <a:spcPct val="50000"/>
              </a:spcBef>
              <a:buFontTx/>
              <a:buChar char="-"/>
            </a:pPr>
            <a:r>
              <a:rPr lang="cs-CZ" altLang="cs-CZ" sz="2000" dirty="0"/>
              <a:t> doporučil používat co nejdelší klíč</a:t>
            </a:r>
          </a:p>
          <a:p>
            <a:pPr>
              <a:spcBef>
                <a:spcPct val="50000"/>
              </a:spcBef>
              <a:buFontTx/>
              <a:buChar char="-"/>
            </a:pPr>
            <a:r>
              <a:rPr lang="cs-CZ" altLang="cs-CZ" sz="2000" b="1" dirty="0" err="1"/>
              <a:t>Trithemiova</a:t>
            </a:r>
            <a:r>
              <a:rPr lang="cs-CZ" altLang="cs-CZ" sz="2000" b="1" dirty="0"/>
              <a:t> tabulka NEMUSÍ obsahovat jen vzájemně posunuté abecedy</a:t>
            </a:r>
          </a:p>
        </p:txBody>
      </p:sp>
      <p:pic>
        <p:nvPicPr>
          <p:cNvPr id="116742" name="Picture 6" descr="battista_por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2987675"/>
            <a:ext cx="3429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16743" name="Picture 7" descr="portadis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28388" y="212723"/>
            <a:ext cx="1700212" cy="266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997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74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674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67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0" grpId="0"/>
      <p:bldP spid="1167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3"/>
          <p:cNvSpPr>
            <a:spLocks noGrp="1"/>
          </p:cNvSpPr>
          <p:nvPr>
            <p:ph type="dt" sz="half" idx="4294967295"/>
          </p:nvPr>
        </p:nvSpPr>
        <p:spPr>
          <a:xfrm>
            <a:off x="3540125" y="152400"/>
            <a:ext cx="2133600" cy="539750"/>
          </a:xfrm>
          <a:prstGeom prst="rect">
            <a:avLst/>
          </a:prstGeom>
        </p:spPr>
        <p:txBody>
          <a:bodyPr/>
          <a:lstStyle/>
          <a:p>
            <a:fld id="{01BA4A00-D640-45E5-A807-9F478B08EDA5}" type="datetime8">
              <a:rPr lang="en-US" altLang="cs-CZ"/>
              <a:pPr/>
              <a:t>9/24/2023 6:42 AM</a:t>
            </a:fld>
            <a:endParaRPr lang="cs-CZ" altLang="cs-CZ"/>
          </a:p>
        </p:txBody>
      </p:sp>
      <p:sp>
        <p:nvSpPr>
          <p:cNvPr id="15"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D40AE5F7-6049-40DA-B13A-FFB3DDD16743}" type="slidenum">
              <a:rPr lang="cs-CZ" altLang="cs-CZ"/>
              <a:pPr/>
              <a:t>29</a:t>
            </a:fld>
            <a:endParaRPr lang="cs-CZ" altLang="cs-CZ"/>
          </a:p>
        </p:txBody>
      </p:sp>
      <p:sp>
        <p:nvSpPr>
          <p:cNvPr id="118786" name="Rectangle 2"/>
          <p:cNvSpPr>
            <a:spLocks noGrp="1" noChangeArrowheads="1"/>
          </p:cNvSpPr>
          <p:nvPr>
            <p:ph type="title"/>
          </p:nvPr>
        </p:nvSpPr>
        <p:spPr>
          <a:xfrm>
            <a:off x="6240463" y="441325"/>
            <a:ext cx="3852862" cy="611188"/>
          </a:xfrm>
        </p:spPr>
        <p:txBody>
          <a:bodyPr/>
          <a:lstStyle/>
          <a:p>
            <a:r>
              <a:rPr lang="cs-CZ" altLang="cs-CZ" dirty="0" err="1"/>
              <a:t>Blaise</a:t>
            </a:r>
            <a:r>
              <a:rPr lang="cs-CZ" altLang="cs-CZ" dirty="0"/>
              <a:t> de </a:t>
            </a:r>
            <a:r>
              <a:rPr lang="cs-CZ" altLang="cs-CZ" dirty="0" err="1"/>
              <a:t>Vigenére</a:t>
            </a:r>
            <a:r>
              <a:rPr lang="cs-CZ" altLang="cs-CZ" dirty="0"/>
              <a:t> </a:t>
            </a:r>
          </a:p>
        </p:txBody>
      </p:sp>
      <p:sp>
        <p:nvSpPr>
          <p:cNvPr id="118787" name="Text Box 3"/>
          <p:cNvSpPr txBox="1">
            <a:spLocks noChangeArrowheads="1"/>
          </p:cNvSpPr>
          <p:nvPr/>
        </p:nvSpPr>
        <p:spPr bwMode="auto">
          <a:xfrm>
            <a:off x="2495550" y="449119"/>
            <a:ext cx="3671888"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cs-CZ" altLang="cs-CZ" sz="1600" dirty="0">
                <a:latin typeface="Courier New" panose="02070309020205020404" pitchFamily="49" charset="0"/>
              </a:rPr>
              <a:t>A ABCDEFGHIJKLMNOPQRSTUVWXYZ</a:t>
            </a:r>
          </a:p>
          <a:p>
            <a:r>
              <a:rPr lang="cs-CZ" altLang="cs-CZ" sz="1600" dirty="0">
                <a:latin typeface="Courier New" panose="02070309020205020404" pitchFamily="49" charset="0"/>
              </a:rPr>
              <a:t>B BCDEFGHIJKLMNOPQRSTUVWXYZA</a:t>
            </a:r>
          </a:p>
          <a:p>
            <a:r>
              <a:rPr lang="cs-CZ" altLang="cs-CZ" sz="1600" dirty="0">
                <a:latin typeface="Courier New" panose="02070309020205020404" pitchFamily="49" charset="0"/>
              </a:rPr>
              <a:t>C CDEFGHIJKLMNOPQRSTUVWXYZAB</a:t>
            </a:r>
          </a:p>
          <a:p>
            <a:r>
              <a:rPr lang="cs-CZ" altLang="cs-CZ" sz="1600" dirty="0">
                <a:latin typeface="Courier New" panose="02070309020205020404" pitchFamily="49" charset="0"/>
              </a:rPr>
              <a:t>D DEFGHIJKLMNOPQRSTUVWXYZABC</a:t>
            </a:r>
          </a:p>
          <a:p>
            <a:r>
              <a:rPr lang="cs-CZ" altLang="cs-CZ" sz="1600" dirty="0">
                <a:latin typeface="Courier New" panose="02070309020205020404" pitchFamily="49" charset="0"/>
              </a:rPr>
              <a:t>E EFGHIJKLMNOPQRSTUVWXYZABCD</a:t>
            </a:r>
          </a:p>
          <a:p>
            <a:r>
              <a:rPr lang="cs-CZ" altLang="cs-CZ" sz="1600" dirty="0">
                <a:latin typeface="Courier New" panose="02070309020205020404" pitchFamily="49" charset="0"/>
              </a:rPr>
              <a:t>F FGHIJKLMNOPQRSTUVWXYZABCDE</a:t>
            </a:r>
          </a:p>
          <a:p>
            <a:r>
              <a:rPr lang="cs-CZ" altLang="cs-CZ" sz="1600" dirty="0">
                <a:latin typeface="Courier New" panose="02070309020205020404" pitchFamily="49" charset="0"/>
              </a:rPr>
              <a:t>G GHIJKLMNOPQRSTUVWXYZABCDEF</a:t>
            </a:r>
          </a:p>
          <a:p>
            <a:r>
              <a:rPr lang="cs-CZ" altLang="cs-CZ" sz="1600" dirty="0">
                <a:latin typeface="Courier New" panose="02070309020205020404" pitchFamily="49" charset="0"/>
              </a:rPr>
              <a:t>H HIJKLMNOPQRSTUVWXYZABCDEFG</a:t>
            </a:r>
          </a:p>
          <a:p>
            <a:r>
              <a:rPr lang="cs-CZ" altLang="cs-CZ" sz="1600" dirty="0">
                <a:latin typeface="Courier New" panose="02070309020205020404" pitchFamily="49" charset="0"/>
              </a:rPr>
              <a:t>I IJKLMNOPQRSTUVWXYZABCDEFGH</a:t>
            </a:r>
          </a:p>
          <a:p>
            <a:r>
              <a:rPr lang="cs-CZ" altLang="cs-CZ" sz="1600" dirty="0">
                <a:latin typeface="Courier New" panose="02070309020205020404" pitchFamily="49" charset="0"/>
              </a:rPr>
              <a:t>J JKLMNOPQRSTUVWXYZABCDEFGHI</a:t>
            </a:r>
          </a:p>
          <a:p>
            <a:r>
              <a:rPr lang="cs-CZ" altLang="cs-CZ" sz="1600" dirty="0">
                <a:latin typeface="Courier New" panose="02070309020205020404" pitchFamily="49" charset="0"/>
              </a:rPr>
              <a:t>K KLMNOPQRSTUVWXYZABCDEFGHIJ</a:t>
            </a:r>
          </a:p>
          <a:p>
            <a:r>
              <a:rPr lang="cs-CZ" altLang="cs-CZ" sz="1600" dirty="0">
                <a:latin typeface="Courier New" panose="02070309020205020404" pitchFamily="49" charset="0"/>
              </a:rPr>
              <a:t>L LMNOPQRSTUVWXYZABCDEFGHIJK</a:t>
            </a:r>
          </a:p>
          <a:p>
            <a:r>
              <a:rPr lang="cs-CZ" altLang="cs-CZ" sz="1600" dirty="0">
                <a:latin typeface="Courier New" panose="02070309020205020404" pitchFamily="49" charset="0"/>
              </a:rPr>
              <a:t>M MNOPQRSTUVWXYZABCDEFGHIJKL</a:t>
            </a:r>
          </a:p>
          <a:p>
            <a:r>
              <a:rPr lang="cs-CZ" altLang="cs-CZ" sz="1600" dirty="0">
                <a:latin typeface="Courier New" panose="02070309020205020404" pitchFamily="49" charset="0"/>
              </a:rPr>
              <a:t>N NOPQRSTUVWXYZABCDEFGHIJKLM</a:t>
            </a:r>
          </a:p>
          <a:p>
            <a:r>
              <a:rPr lang="cs-CZ" altLang="cs-CZ" sz="1600" dirty="0">
                <a:latin typeface="Courier New" panose="02070309020205020404" pitchFamily="49" charset="0"/>
              </a:rPr>
              <a:t>O OPQRSTUVWXYZABCDEFGHIJKLMN</a:t>
            </a:r>
          </a:p>
          <a:p>
            <a:r>
              <a:rPr lang="cs-CZ" altLang="cs-CZ" sz="1600" dirty="0">
                <a:latin typeface="Courier New" panose="02070309020205020404" pitchFamily="49" charset="0"/>
              </a:rPr>
              <a:t>P PQRSTUVWXYZABCDEFGHIJKLMNO</a:t>
            </a:r>
          </a:p>
          <a:p>
            <a:r>
              <a:rPr lang="cs-CZ" altLang="cs-CZ" sz="1600" dirty="0">
                <a:latin typeface="Courier New" panose="02070309020205020404" pitchFamily="49" charset="0"/>
              </a:rPr>
              <a:t>Q QRSTUVWXYZABCDEFGHIJKLMNOP</a:t>
            </a:r>
          </a:p>
          <a:p>
            <a:pPr algn="ctr"/>
            <a:r>
              <a:rPr lang="cs-CZ" altLang="cs-CZ" sz="1600" dirty="0">
                <a:latin typeface="Courier New" panose="02070309020205020404" pitchFamily="49" charset="0"/>
              </a:rPr>
              <a:t>...</a:t>
            </a:r>
          </a:p>
          <a:p>
            <a:r>
              <a:rPr lang="cs-CZ" altLang="cs-CZ" sz="1600" dirty="0">
                <a:latin typeface="Courier New" panose="02070309020205020404" pitchFamily="49" charset="0"/>
              </a:rPr>
              <a:t>W WXYZABCDEFGHIJKLMNOPQRSTUV</a:t>
            </a:r>
          </a:p>
          <a:p>
            <a:r>
              <a:rPr lang="cs-CZ" altLang="cs-CZ" sz="1600" dirty="0">
                <a:latin typeface="Courier New" panose="02070309020205020404" pitchFamily="49" charset="0"/>
              </a:rPr>
              <a:t>X XYZABCDEFGHIJKLMNOPQRSTUVW</a:t>
            </a:r>
          </a:p>
          <a:p>
            <a:r>
              <a:rPr lang="cs-CZ" altLang="cs-CZ" sz="1600" dirty="0">
                <a:latin typeface="Courier New" panose="02070309020205020404" pitchFamily="49" charset="0"/>
              </a:rPr>
              <a:t>Y YZABCDEFGHIJKLMNOPQRSTUVWX</a:t>
            </a:r>
          </a:p>
          <a:p>
            <a:r>
              <a:rPr lang="cs-CZ" altLang="cs-CZ" sz="1600" dirty="0">
                <a:latin typeface="Courier New" panose="02070309020205020404" pitchFamily="49" charset="0"/>
              </a:rPr>
              <a:t>Z ZABCDEFGHIJKLMNOPQRSTUVWXY</a:t>
            </a:r>
          </a:p>
        </p:txBody>
      </p:sp>
      <p:sp>
        <p:nvSpPr>
          <p:cNvPr id="118788" name="Text Box 4"/>
          <p:cNvSpPr txBox="1">
            <a:spLocks noChangeArrowheads="1"/>
          </p:cNvSpPr>
          <p:nvPr/>
        </p:nvSpPr>
        <p:spPr bwMode="auto">
          <a:xfrm>
            <a:off x="6504135" y="4754176"/>
            <a:ext cx="36734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1600" dirty="0"/>
              <a:t>Klíč:				OKNOOKNO</a:t>
            </a:r>
          </a:p>
          <a:p>
            <a:pPr>
              <a:spcBef>
                <a:spcPct val="50000"/>
              </a:spcBef>
            </a:pPr>
            <a:r>
              <a:rPr lang="cs-CZ" altLang="cs-CZ" sz="1600" dirty="0"/>
              <a:t>Otevřený text:		ALBATROS</a:t>
            </a:r>
          </a:p>
          <a:p>
            <a:pPr>
              <a:spcBef>
                <a:spcPct val="50000"/>
              </a:spcBef>
            </a:pPr>
            <a:r>
              <a:rPr lang="cs-CZ" altLang="cs-CZ" sz="1600" dirty="0"/>
              <a:t>Šifrový text:		OVOOHBBG </a:t>
            </a:r>
          </a:p>
        </p:txBody>
      </p:sp>
      <p:sp>
        <p:nvSpPr>
          <p:cNvPr id="118789" name="Line 5"/>
          <p:cNvSpPr>
            <a:spLocks noChangeShapeType="1"/>
          </p:cNvSpPr>
          <p:nvPr/>
        </p:nvSpPr>
        <p:spPr bwMode="auto">
          <a:xfrm flipH="1" flipV="1">
            <a:off x="2711450" y="4076700"/>
            <a:ext cx="5653088" cy="757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8790" name="Line 6"/>
          <p:cNvSpPr>
            <a:spLocks noChangeShapeType="1"/>
          </p:cNvSpPr>
          <p:nvPr/>
        </p:nvSpPr>
        <p:spPr bwMode="auto">
          <a:xfrm flipH="1" flipV="1">
            <a:off x="2892425" y="584200"/>
            <a:ext cx="5543550" cy="4681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8791" name="Line 7"/>
          <p:cNvSpPr>
            <a:spLocks noChangeShapeType="1"/>
          </p:cNvSpPr>
          <p:nvPr/>
        </p:nvSpPr>
        <p:spPr bwMode="auto">
          <a:xfrm>
            <a:off x="2819401" y="728663"/>
            <a:ext cx="36513" cy="3205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8792" name="Line 8"/>
          <p:cNvSpPr>
            <a:spLocks noChangeShapeType="1"/>
          </p:cNvSpPr>
          <p:nvPr/>
        </p:nvSpPr>
        <p:spPr bwMode="auto">
          <a:xfrm>
            <a:off x="2963863" y="4005264"/>
            <a:ext cx="5364162" cy="1692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8793" name="Line 9"/>
          <p:cNvSpPr>
            <a:spLocks noChangeShapeType="1"/>
          </p:cNvSpPr>
          <p:nvPr/>
        </p:nvSpPr>
        <p:spPr bwMode="auto">
          <a:xfrm flipH="1" flipV="1">
            <a:off x="2711451" y="3033714"/>
            <a:ext cx="5832475" cy="1800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8794" name="Line 10"/>
          <p:cNvSpPr>
            <a:spLocks noChangeShapeType="1"/>
          </p:cNvSpPr>
          <p:nvPr/>
        </p:nvSpPr>
        <p:spPr bwMode="auto">
          <a:xfrm flipH="1" flipV="1">
            <a:off x="4224338" y="584200"/>
            <a:ext cx="4356100" cy="4681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8795" name="Line 11"/>
          <p:cNvSpPr>
            <a:spLocks noChangeShapeType="1"/>
          </p:cNvSpPr>
          <p:nvPr/>
        </p:nvSpPr>
        <p:spPr bwMode="auto">
          <a:xfrm>
            <a:off x="4224339" y="657225"/>
            <a:ext cx="34925" cy="2266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8796" name="Line 12"/>
          <p:cNvSpPr>
            <a:spLocks noChangeShapeType="1"/>
          </p:cNvSpPr>
          <p:nvPr/>
        </p:nvSpPr>
        <p:spPr bwMode="auto">
          <a:xfrm>
            <a:off x="4361804" y="2928866"/>
            <a:ext cx="4284662" cy="2663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18797" name="Text Box 13"/>
          <p:cNvSpPr txBox="1">
            <a:spLocks noChangeArrowheads="1"/>
          </p:cNvSpPr>
          <p:nvPr/>
        </p:nvSpPr>
        <p:spPr bwMode="auto">
          <a:xfrm>
            <a:off x="6275389" y="1484313"/>
            <a:ext cx="533536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Francouz </a:t>
            </a:r>
            <a:r>
              <a:rPr lang="cs-CZ" altLang="cs-CZ" sz="2000" dirty="0" err="1"/>
              <a:t>Blaise</a:t>
            </a:r>
            <a:r>
              <a:rPr lang="cs-CZ" altLang="cs-CZ" sz="2000" dirty="0"/>
              <a:t> de </a:t>
            </a:r>
            <a:r>
              <a:rPr lang="cs-CZ" altLang="cs-CZ" sz="2000" dirty="0" err="1"/>
              <a:t>Vigenére</a:t>
            </a:r>
            <a:r>
              <a:rPr lang="cs-CZ" altLang="cs-CZ" sz="2000" dirty="0"/>
              <a:t> (1523-1596)  </a:t>
            </a:r>
          </a:p>
          <a:p>
            <a:pPr>
              <a:spcBef>
                <a:spcPct val="50000"/>
              </a:spcBef>
            </a:pPr>
            <a:r>
              <a:rPr lang="cs-CZ" altLang="cs-CZ" sz="2000" dirty="0"/>
              <a:t>1586 - </a:t>
            </a:r>
            <a:r>
              <a:rPr lang="cs-CZ" altLang="cs-CZ" sz="2000" i="1" dirty="0" err="1"/>
              <a:t>Traicté</a:t>
            </a:r>
            <a:r>
              <a:rPr lang="cs-CZ" altLang="cs-CZ" sz="2000" i="1" dirty="0"/>
              <a:t> des </a:t>
            </a:r>
            <a:r>
              <a:rPr lang="cs-CZ" altLang="cs-CZ" sz="2000" i="1" dirty="0" err="1"/>
              <a:t>chiffres</a:t>
            </a:r>
            <a:r>
              <a:rPr lang="cs-CZ" altLang="cs-CZ" sz="2000" i="1" dirty="0"/>
              <a:t> (Pojednání o šifrách)</a:t>
            </a:r>
            <a:r>
              <a:rPr lang="cs-CZ" altLang="cs-CZ" sz="2000" dirty="0"/>
              <a:t>.</a:t>
            </a:r>
          </a:p>
          <a:p>
            <a:pPr>
              <a:spcBef>
                <a:spcPct val="50000"/>
              </a:spcBef>
            </a:pPr>
            <a:r>
              <a:rPr lang="cs-CZ" altLang="cs-CZ" sz="2000" dirty="0"/>
              <a:t>Díky  systému, který zde představil, se natrvalo zapsal mezi nejznámější </a:t>
            </a:r>
            <a:r>
              <a:rPr lang="cs-CZ" altLang="cs-CZ" sz="2000" dirty="0" err="1"/>
              <a:t>kryptology</a:t>
            </a:r>
            <a:r>
              <a:rPr lang="cs-CZ" altLang="cs-CZ" sz="2000" dirty="0"/>
              <a:t>. </a:t>
            </a:r>
          </a:p>
        </p:txBody>
      </p:sp>
    </p:spTree>
    <p:extLst>
      <p:ext uri="{BB962C8B-B14F-4D97-AF65-F5344CB8AC3E}">
        <p14:creationId xmlns:p14="http://schemas.microsoft.com/office/powerpoint/2010/main" val="26060792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7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7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879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879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879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1879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879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879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8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p:bldP spid="118789" grpId="0" animBg="1"/>
      <p:bldP spid="118790" grpId="0" animBg="1"/>
      <p:bldP spid="118791" grpId="0" animBg="1"/>
      <p:bldP spid="118792" grpId="0" animBg="1"/>
      <p:bldP spid="118793" grpId="0" animBg="1"/>
      <p:bldP spid="118793" grpId="1" animBg="1"/>
      <p:bldP spid="118794" grpId="0" animBg="1"/>
      <p:bldP spid="118795" grpId="0" animBg="1"/>
      <p:bldP spid="11879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BE56DA6-B163-46DA-9951-91540F199FB1}"/>
              </a:ext>
            </a:extLst>
          </p:cNvPr>
          <p:cNvSpPr>
            <a:spLocks noChangeArrowheads="1"/>
          </p:cNvSpPr>
          <p:nvPr/>
        </p:nvSpPr>
        <p:spPr bwMode="auto">
          <a:xfrm>
            <a:off x="4724977" y="456529"/>
            <a:ext cx="2971031" cy="1254371"/>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lvl1pPr defTabSz="495300">
              <a:defRPr>
                <a:solidFill>
                  <a:srgbClr val="4C4C4C"/>
                </a:solidFill>
                <a:latin typeface="Arial" panose="020B0604020202020204" pitchFamily="34" charset="0"/>
              </a:defRPr>
            </a:lvl1pPr>
            <a:lvl2pPr marL="476250" indent="-238125" defTabSz="495300">
              <a:defRPr>
                <a:solidFill>
                  <a:srgbClr val="4C4C4C"/>
                </a:solidFill>
                <a:latin typeface="Arial" panose="020B0604020202020204" pitchFamily="34" charset="0"/>
              </a:defRPr>
            </a:lvl2pPr>
            <a:lvl3pPr marL="714375" indent="-238125" defTabSz="495300">
              <a:defRPr>
                <a:solidFill>
                  <a:srgbClr val="4C4C4C"/>
                </a:solidFill>
                <a:latin typeface="Arial" panose="020B0604020202020204" pitchFamily="34" charset="0"/>
              </a:defRPr>
            </a:lvl3pPr>
            <a:lvl4pPr marL="952500" indent="-238125" defTabSz="495300">
              <a:defRPr>
                <a:solidFill>
                  <a:srgbClr val="4C4C4C"/>
                </a:solidFill>
                <a:latin typeface="Arial" panose="020B0604020202020204" pitchFamily="34" charset="0"/>
              </a:defRPr>
            </a:lvl4pPr>
            <a:lvl5pPr marL="1190625" indent="-238125" defTabSz="495300">
              <a:defRPr>
                <a:solidFill>
                  <a:srgbClr val="4C4C4C"/>
                </a:solidFill>
                <a:latin typeface="Arial" panose="020B0604020202020204" pitchFamily="34" charset="0"/>
              </a:defRPr>
            </a:lvl5pPr>
            <a:lvl6pPr marL="16478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6pPr>
            <a:lvl7pPr marL="21050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7pPr>
            <a:lvl8pPr marL="25622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8pPr>
            <a:lvl9pPr marL="30194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9pPr>
          </a:lstStyle>
          <a:p>
            <a:pPr algn="ctr" hangingPunct="1">
              <a:lnSpc>
                <a:spcPct val="100000"/>
              </a:lnSpc>
              <a:buClrTx/>
              <a:buSzTx/>
              <a:buFontTx/>
              <a:buNone/>
            </a:pPr>
            <a:r>
              <a:rPr lang="cs-CZ" altLang="cs-CZ" sz="2812">
                <a:solidFill>
                  <a:srgbClr val="000000"/>
                </a:solidFill>
                <a:latin typeface="Times New Roman" panose="02020603050405020304" pitchFamily="18" charset="0"/>
              </a:rPr>
              <a:t>KRYPTOLOGIE</a:t>
            </a:r>
            <a:endParaRPr lang="cs-CZ" altLang="cs-CZ" sz="2359">
              <a:solidFill>
                <a:schemeClr val="tx1"/>
              </a:solidFill>
              <a:latin typeface="Times New Roman" panose="02020603050405020304" pitchFamily="18" charset="0"/>
            </a:endParaRPr>
          </a:p>
        </p:txBody>
      </p:sp>
      <p:grpSp>
        <p:nvGrpSpPr>
          <p:cNvPr id="15363" name="Group 3">
            <a:extLst>
              <a:ext uri="{FF2B5EF4-FFF2-40B4-BE49-F238E27FC236}">
                <a16:creationId xmlns:a16="http://schemas.microsoft.com/office/drawing/2014/main" id="{EB589797-806A-4CE1-AFF1-63053D1E443D}"/>
              </a:ext>
            </a:extLst>
          </p:cNvPr>
          <p:cNvGrpSpPr>
            <a:grpSpLocks/>
          </p:cNvGrpSpPr>
          <p:nvPr/>
        </p:nvGrpSpPr>
        <p:grpSpPr bwMode="auto">
          <a:xfrm>
            <a:off x="2667001" y="1752665"/>
            <a:ext cx="6781672" cy="1981648"/>
            <a:chOff x="1296" y="1323"/>
            <a:chExt cx="4272" cy="1029"/>
          </a:xfrm>
        </p:grpSpPr>
        <p:sp>
          <p:nvSpPr>
            <p:cNvPr id="15364" name="Rectangle 4">
              <a:extLst>
                <a:ext uri="{FF2B5EF4-FFF2-40B4-BE49-F238E27FC236}">
                  <a16:creationId xmlns:a16="http://schemas.microsoft.com/office/drawing/2014/main" id="{B4CC02BF-9D6A-4355-BAC6-3614E0D8CFDC}"/>
                </a:ext>
              </a:extLst>
            </p:cNvPr>
            <p:cNvSpPr>
              <a:spLocks noChangeArrowheads="1"/>
            </p:cNvSpPr>
            <p:nvPr/>
          </p:nvSpPr>
          <p:spPr bwMode="auto">
            <a:xfrm>
              <a:off x="4080" y="1920"/>
              <a:ext cx="1488" cy="432"/>
            </a:xfrm>
            <a:prstGeom prst="rect">
              <a:avLst/>
            </a:prstGeom>
            <a:solidFill>
              <a:srgbClr val="FFFF00"/>
            </a:solidFill>
            <a:ln w="9525">
              <a:solidFill>
                <a:schemeClr val="tx1"/>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lvl1pPr defTabSz="495300">
                <a:defRPr>
                  <a:solidFill>
                    <a:srgbClr val="4C4C4C"/>
                  </a:solidFill>
                  <a:latin typeface="Arial" panose="020B0604020202020204" pitchFamily="34" charset="0"/>
                </a:defRPr>
              </a:lvl1pPr>
              <a:lvl2pPr marL="476250" indent="-238125" defTabSz="495300">
                <a:defRPr>
                  <a:solidFill>
                    <a:srgbClr val="4C4C4C"/>
                  </a:solidFill>
                  <a:latin typeface="Arial" panose="020B0604020202020204" pitchFamily="34" charset="0"/>
                </a:defRPr>
              </a:lvl2pPr>
              <a:lvl3pPr marL="714375" indent="-238125" defTabSz="495300">
                <a:defRPr>
                  <a:solidFill>
                    <a:srgbClr val="4C4C4C"/>
                  </a:solidFill>
                  <a:latin typeface="Arial" panose="020B0604020202020204" pitchFamily="34" charset="0"/>
                </a:defRPr>
              </a:lvl3pPr>
              <a:lvl4pPr marL="952500" indent="-238125" defTabSz="495300">
                <a:defRPr>
                  <a:solidFill>
                    <a:srgbClr val="4C4C4C"/>
                  </a:solidFill>
                  <a:latin typeface="Arial" panose="020B0604020202020204" pitchFamily="34" charset="0"/>
                </a:defRPr>
              </a:lvl4pPr>
              <a:lvl5pPr marL="1190625" indent="-238125" defTabSz="495300">
                <a:defRPr>
                  <a:solidFill>
                    <a:srgbClr val="4C4C4C"/>
                  </a:solidFill>
                  <a:latin typeface="Arial" panose="020B0604020202020204" pitchFamily="34" charset="0"/>
                </a:defRPr>
              </a:lvl5pPr>
              <a:lvl6pPr marL="16478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6pPr>
              <a:lvl7pPr marL="21050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7pPr>
              <a:lvl8pPr marL="25622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8pPr>
              <a:lvl9pPr marL="30194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9pPr>
            </a:lstStyle>
            <a:p>
              <a:pPr algn="ctr" hangingPunct="1">
                <a:lnSpc>
                  <a:spcPct val="100000"/>
                </a:lnSpc>
                <a:buClrTx/>
                <a:buSzTx/>
                <a:buFontTx/>
                <a:buNone/>
              </a:pPr>
              <a:r>
                <a:rPr lang="cs-CZ" altLang="cs-CZ" sz="2812">
                  <a:solidFill>
                    <a:srgbClr val="000000"/>
                  </a:solidFill>
                  <a:latin typeface="Times New Roman" panose="02020603050405020304" pitchFamily="18" charset="0"/>
                </a:rPr>
                <a:t>Steganografie</a:t>
              </a:r>
              <a:endParaRPr lang="cs-CZ" altLang="cs-CZ" sz="2359">
                <a:solidFill>
                  <a:schemeClr val="tx1"/>
                </a:solidFill>
                <a:latin typeface="Times New Roman" panose="02020603050405020304" pitchFamily="18" charset="0"/>
              </a:endParaRPr>
            </a:p>
          </p:txBody>
        </p:sp>
        <p:sp>
          <p:nvSpPr>
            <p:cNvPr id="15365" name="Rectangle 5">
              <a:extLst>
                <a:ext uri="{FF2B5EF4-FFF2-40B4-BE49-F238E27FC236}">
                  <a16:creationId xmlns:a16="http://schemas.microsoft.com/office/drawing/2014/main" id="{3D7A99AF-63AC-4DD9-AC79-20834D9368A4}"/>
                </a:ext>
              </a:extLst>
            </p:cNvPr>
            <p:cNvSpPr>
              <a:spLocks noChangeArrowheads="1"/>
            </p:cNvSpPr>
            <p:nvPr/>
          </p:nvSpPr>
          <p:spPr bwMode="auto">
            <a:xfrm>
              <a:off x="2640" y="1920"/>
              <a:ext cx="1352" cy="411"/>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lvl1pPr defTabSz="495300">
                <a:defRPr>
                  <a:solidFill>
                    <a:srgbClr val="4C4C4C"/>
                  </a:solidFill>
                  <a:latin typeface="Arial" panose="020B0604020202020204" pitchFamily="34" charset="0"/>
                </a:defRPr>
              </a:lvl1pPr>
              <a:lvl2pPr marL="476250" indent="-238125" defTabSz="495300">
                <a:defRPr>
                  <a:solidFill>
                    <a:srgbClr val="4C4C4C"/>
                  </a:solidFill>
                  <a:latin typeface="Arial" panose="020B0604020202020204" pitchFamily="34" charset="0"/>
                </a:defRPr>
              </a:lvl2pPr>
              <a:lvl3pPr marL="714375" indent="-238125" defTabSz="495300">
                <a:defRPr>
                  <a:solidFill>
                    <a:srgbClr val="4C4C4C"/>
                  </a:solidFill>
                  <a:latin typeface="Arial" panose="020B0604020202020204" pitchFamily="34" charset="0"/>
                </a:defRPr>
              </a:lvl3pPr>
              <a:lvl4pPr marL="952500" indent="-238125" defTabSz="495300">
                <a:defRPr>
                  <a:solidFill>
                    <a:srgbClr val="4C4C4C"/>
                  </a:solidFill>
                  <a:latin typeface="Arial" panose="020B0604020202020204" pitchFamily="34" charset="0"/>
                </a:defRPr>
              </a:lvl4pPr>
              <a:lvl5pPr marL="1190625" indent="-238125" defTabSz="495300">
                <a:defRPr>
                  <a:solidFill>
                    <a:srgbClr val="4C4C4C"/>
                  </a:solidFill>
                  <a:latin typeface="Arial" panose="020B0604020202020204" pitchFamily="34" charset="0"/>
                </a:defRPr>
              </a:lvl5pPr>
              <a:lvl6pPr marL="16478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6pPr>
              <a:lvl7pPr marL="21050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7pPr>
              <a:lvl8pPr marL="25622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8pPr>
              <a:lvl9pPr marL="30194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9pPr>
            </a:lstStyle>
            <a:p>
              <a:pPr algn="ctr" hangingPunct="1">
                <a:lnSpc>
                  <a:spcPct val="100000"/>
                </a:lnSpc>
                <a:buClrTx/>
                <a:buSzTx/>
                <a:buFontTx/>
                <a:buNone/>
              </a:pPr>
              <a:r>
                <a:rPr lang="cs-CZ" altLang="cs-CZ" sz="2812">
                  <a:solidFill>
                    <a:srgbClr val="000000"/>
                  </a:solidFill>
                  <a:latin typeface="Times New Roman" panose="02020603050405020304" pitchFamily="18" charset="0"/>
                </a:rPr>
                <a:t>Kryptoanalýza</a:t>
              </a:r>
              <a:endParaRPr lang="cs-CZ" altLang="cs-CZ" sz="2359">
                <a:solidFill>
                  <a:schemeClr val="tx1"/>
                </a:solidFill>
                <a:latin typeface="Times New Roman" panose="02020603050405020304" pitchFamily="18" charset="0"/>
              </a:endParaRPr>
            </a:p>
          </p:txBody>
        </p:sp>
        <p:sp>
          <p:nvSpPr>
            <p:cNvPr id="15366" name="Rectangle 6">
              <a:extLst>
                <a:ext uri="{FF2B5EF4-FFF2-40B4-BE49-F238E27FC236}">
                  <a16:creationId xmlns:a16="http://schemas.microsoft.com/office/drawing/2014/main" id="{4761DB2B-4625-4BDB-A03C-5D4FADF659E9}"/>
                </a:ext>
              </a:extLst>
            </p:cNvPr>
            <p:cNvSpPr>
              <a:spLocks noChangeArrowheads="1"/>
            </p:cNvSpPr>
            <p:nvPr/>
          </p:nvSpPr>
          <p:spPr bwMode="auto">
            <a:xfrm>
              <a:off x="1296" y="1920"/>
              <a:ext cx="1255" cy="411"/>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lvl1pPr defTabSz="495300">
                <a:defRPr>
                  <a:solidFill>
                    <a:srgbClr val="4C4C4C"/>
                  </a:solidFill>
                  <a:latin typeface="Arial" panose="020B0604020202020204" pitchFamily="34" charset="0"/>
                </a:defRPr>
              </a:lvl1pPr>
              <a:lvl2pPr marL="476250" indent="-238125" defTabSz="495300">
                <a:defRPr>
                  <a:solidFill>
                    <a:srgbClr val="4C4C4C"/>
                  </a:solidFill>
                  <a:latin typeface="Arial" panose="020B0604020202020204" pitchFamily="34" charset="0"/>
                </a:defRPr>
              </a:lvl2pPr>
              <a:lvl3pPr marL="714375" indent="-238125" defTabSz="495300">
                <a:defRPr>
                  <a:solidFill>
                    <a:srgbClr val="4C4C4C"/>
                  </a:solidFill>
                  <a:latin typeface="Arial" panose="020B0604020202020204" pitchFamily="34" charset="0"/>
                </a:defRPr>
              </a:lvl3pPr>
              <a:lvl4pPr marL="952500" indent="-238125" defTabSz="495300">
                <a:defRPr>
                  <a:solidFill>
                    <a:srgbClr val="4C4C4C"/>
                  </a:solidFill>
                  <a:latin typeface="Arial" panose="020B0604020202020204" pitchFamily="34" charset="0"/>
                </a:defRPr>
              </a:lvl4pPr>
              <a:lvl5pPr marL="1190625" indent="-238125" defTabSz="495300">
                <a:defRPr>
                  <a:solidFill>
                    <a:srgbClr val="4C4C4C"/>
                  </a:solidFill>
                  <a:latin typeface="Arial" panose="020B0604020202020204" pitchFamily="34" charset="0"/>
                </a:defRPr>
              </a:lvl5pPr>
              <a:lvl6pPr marL="16478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6pPr>
              <a:lvl7pPr marL="21050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7pPr>
              <a:lvl8pPr marL="25622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8pPr>
              <a:lvl9pPr marL="30194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9pPr>
            </a:lstStyle>
            <a:p>
              <a:pPr algn="ctr" hangingPunct="1">
                <a:lnSpc>
                  <a:spcPct val="100000"/>
                </a:lnSpc>
                <a:buClrTx/>
                <a:buSzTx/>
                <a:buFontTx/>
                <a:buNone/>
              </a:pPr>
              <a:r>
                <a:rPr lang="cs-CZ" altLang="cs-CZ" sz="2812">
                  <a:solidFill>
                    <a:srgbClr val="000000"/>
                  </a:solidFill>
                  <a:latin typeface="Times New Roman" panose="02020603050405020304" pitchFamily="18" charset="0"/>
                </a:rPr>
                <a:t>Kryptografie</a:t>
              </a:r>
              <a:endParaRPr lang="cs-CZ" altLang="cs-CZ" sz="2359">
                <a:solidFill>
                  <a:schemeClr val="tx1"/>
                </a:solidFill>
                <a:latin typeface="Times New Roman" panose="02020603050405020304" pitchFamily="18" charset="0"/>
              </a:endParaRPr>
            </a:p>
          </p:txBody>
        </p:sp>
        <p:sp>
          <p:nvSpPr>
            <p:cNvPr id="15367" name="Line 7">
              <a:extLst>
                <a:ext uri="{FF2B5EF4-FFF2-40B4-BE49-F238E27FC236}">
                  <a16:creationId xmlns:a16="http://schemas.microsoft.com/office/drawing/2014/main" id="{7254B8A8-6203-4720-B460-4BD375A2057B}"/>
                </a:ext>
              </a:extLst>
            </p:cNvPr>
            <p:cNvSpPr>
              <a:spLocks noChangeShapeType="1"/>
            </p:cNvSpPr>
            <p:nvPr/>
          </p:nvSpPr>
          <p:spPr bwMode="auto">
            <a:xfrm flipV="1">
              <a:off x="1824" y="1323"/>
              <a:ext cx="1684" cy="5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33"/>
            </a:p>
          </p:txBody>
        </p:sp>
        <p:sp>
          <p:nvSpPr>
            <p:cNvPr id="15368" name="Line 8">
              <a:extLst>
                <a:ext uri="{FF2B5EF4-FFF2-40B4-BE49-F238E27FC236}">
                  <a16:creationId xmlns:a16="http://schemas.microsoft.com/office/drawing/2014/main" id="{CD60DA44-2162-4D16-90A6-DD398FE7FB3A}"/>
                </a:ext>
              </a:extLst>
            </p:cNvPr>
            <p:cNvSpPr>
              <a:spLocks noChangeShapeType="1"/>
            </p:cNvSpPr>
            <p:nvPr/>
          </p:nvSpPr>
          <p:spPr bwMode="auto">
            <a:xfrm flipH="1">
              <a:off x="3504" y="1323"/>
              <a:ext cx="4" cy="5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33"/>
            </a:p>
          </p:txBody>
        </p:sp>
        <p:sp>
          <p:nvSpPr>
            <p:cNvPr id="15369" name="Line 9">
              <a:extLst>
                <a:ext uri="{FF2B5EF4-FFF2-40B4-BE49-F238E27FC236}">
                  <a16:creationId xmlns:a16="http://schemas.microsoft.com/office/drawing/2014/main" id="{720E566E-B7EB-4C02-9CA8-F4608A2E5055}"/>
                </a:ext>
              </a:extLst>
            </p:cNvPr>
            <p:cNvSpPr>
              <a:spLocks noChangeShapeType="1"/>
            </p:cNvSpPr>
            <p:nvPr/>
          </p:nvSpPr>
          <p:spPr bwMode="auto">
            <a:xfrm>
              <a:off x="3508" y="1323"/>
              <a:ext cx="1196" cy="5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sz="1633"/>
            </a:p>
          </p:txBody>
        </p:sp>
      </p:grpSp>
      <p:sp>
        <p:nvSpPr>
          <p:cNvPr id="15370" name="Rectangle 10">
            <a:extLst>
              <a:ext uri="{FF2B5EF4-FFF2-40B4-BE49-F238E27FC236}">
                <a16:creationId xmlns:a16="http://schemas.microsoft.com/office/drawing/2014/main" id="{85327D38-B91C-4C68-8174-92D090C68308}"/>
              </a:ext>
            </a:extLst>
          </p:cNvPr>
          <p:cNvSpPr>
            <a:spLocks noChangeArrowheads="1"/>
          </p:cNvSpPr>
          <p:nvPr/>
        </p:nvSpPr>
        <p:spPr bwMode="auto">
          <a:xfrm>
            <a:off x="2063577" y="4689133"/>
            <a:ext cx="1872197" cy="8295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lvl1pPr defTabSz="495300">
              <a:defRPr>
                <a:solidFill>
                  <a:srgbClr val="4C4C4C"/>
                </a:solidFill>
                <a:latin typeface="Arial" panose="020B0604020202020204" pitchFamily="34" charset="0"/>
              </a:defRPr>
            </a:lvl1pPr>
            <a:lvl2pPr marL="476250" indent="-238125" defTabSz="495300">
              <a:defRPr>
                <a:solidFill>
                  <a:srgbClr val="4C4C4C"/>
                </a:solidFill>
                <a:latin typeface="Arial" panose="020B0604020202020204" pitchFamily="34" charset="0"/>
              </a:defRPr>
            </a:lvl2pPr>
            <a:lvl3pPr marL="714375" indent="-238125" defTabSz="495300">
              <a:defRPr>
                <a:solidFill>
                  <a:srgbClr val="4C4C4C"/>
                </a:solidFill>
                <a:latin typeface="Arial" panose="020B0604020202020204" pitchFamily="34" charset="0"/>
              </a:defRPr>
            </a:lvl3pPr>
            <a:lvl4pPr marL="952500" indent="-238125" defTabSz="495300">
              <a:defRPr>
                <a:solidFill>
                  <a:srgbClr val="4C4C4C"/>
                </a:solidFill>
                <a:latin typeface="Arial" panose="020B0604020202020204" pitchFamily="34" charset="0"/>
              </a:defRPr>
            </a:lvl4pPr>
            <a:lvl5pPr marL="1190625" indent="-238125" defTabSz="495300">
              <a:defRPr>
                <a:solidFill>
                  <a:srgbClr val="4C4C4C"/>
                </a:solidFill>
                <a:latin typeface="Arial" panose="020B0604020202020204" pitchFamily="34" charset="0"/>
              </a:defRPr>
            </a:lvl5pPr>
            <a:lvl6pPr marL="16478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6pPr>
            <a:lvl7pPr marL="21050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7pPr>
            <a:lvl8pPr marL="25622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8pPr>
            <a:lvl9pPr marL="30194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9pPr>
          </a:lstStyle>
          <a:p>
            <a:pPr algn="ctr" hangingPunct="1">
              <a:lnSpc>
                <a:spcPct val="100000"/>
              </a:lnSpc>
              <a:buClrTx/>
              <a:buSzTx/>
              <a:buFontTx/>
              <a:buNone/>
            </a:pPr>
            <a:r>
              <a:rPr lang="cs-CZ" altLang="cs-CZ" sz="2359" dirty="0">
                <a:solidFill>
                  <a:schemeClr val="tx1"/>
                </a:solidFill>
                <a:latin typeface="Times New Roman" panose="02020603050405020304" pitchFamily="18" charset="0"/>
              </a:rPr>
              <a:t>Symetrická</a:t>
            </a:r>
          </a:p>
          <a:p>
            <a:pPr algn="ctr" hangingPunct="1">
              <a:lnSpc>
                <a:spcPct val="100000"/>
              </a:lnSpc>
              <a:buClrTx/>
              <a:buSzTx/>
              <a:buFontTx/>
              <a:buNone/>
            </a:pPr>
            <a:r>
              <a:rPr lang="cs-CZ" altLang="cs-CZ" sz="2359" dirty="0">
                <a:solidFill>
                  <a:schemeClr val="tx1"/>
                </a:solidFill>
                <a:latin typeface="Times New Roman" panose="02020603050405020304" pitchFamily="18" charset="0"/>
              </a:rPr>
              <a:t>kryptografie</a:t>
            </a:r>
          </a:p>
        </p:txBody>
      </p:sp>
      <p:sp>
        <p:nvSpPr>
          <p:cNvPr id="15371" name="Rectangle 11">
            <a:extLst>
              <a:ext uri="{FF2B5EF4-FFF2-40B4-BE49-F238E27FC236}">
                <a16:creationId xmlns:a16="http://schemas.microsoft.com/office/drawing/2014/main" id="{3E970F76-0427-4BE4-AB14-4F06432EF197}"/>
              </a:ext>
            </a:extLst>
          </p:cNvPr>
          <p:cNvSpPr>
            <a:spLocks noChangeArrowheads="1"/>
          </p:cNvSpPr>
          <p:nvPr/>
        </p:nvSpPr>
        <p:spPr bwMode="auto">
          <a:xfrm>
            <a:off x="4258368" y="4689133"/>
            <a:ext cx="1872197" cy="82952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lvl1pPr defTabSz="495300">
              <a:defRPr>
                <a:solidFill>
                  <a:srgbClr val="4C4C4C"/>
                </a:solidFill>
                <a:latin typeface="Arial" panose="020B0604020202020204" pitchFamily="34" charset="0"/>
              </a:defRPr>
            </a:lvl1pPr>
            <a:lvl2pPr marL="476250" indent="-238125" defTabSz="495300">
              <a:defRPr>
                <a:solidFill>
                  <a:srgbClr val="4C4C4C"/>
                </a:solidFill>
                <a:latin typeface="Arial" panose="020B0604020202020204" pitchFamily="34" charset="0"/>
              </a:defRPr>
            </a:lvl2pPr>
            <a:lvl3pPr marL="714375" indent="-238125" defTabSz="495300">
              <a:defRPr>
                <a:solidFill>
                  <a:srgbClr val="4C4C4C"/>
                </a:solidFill>
                <a:latin typeface="Arial" panose="020B0604020202020204" pitchFamily="34" charset="0"/>
              </a:defRPr>
            </a:lvl3pPr>
            <a:lvl4pPr marL="952500" indent="-238125" defTabSz="495300">
              <a:defRPr>
                <a:solidFill>
                  <a:srgbClr val="4C4C4C"/>
                </a:solidFill>
                <a:latin typeface="Arial" panose="020B0604020202020204" pitchFamily="34" charset="0"/>
              </a:defRPr>
            </a:lvl4pPr>
            <a:lvl5pPr marL="1190625" indent="-238125" defTabSz="495300">
              <a:defRPr>
                <a:solidFill>
                  <a:srgbClr val="4C4C4C"/>
                </a:solidFill>
                <a:latin typeface="Arial" panose="020B0604020202020204" pitchFamily="34" charset="0"/>
              </a:defRPr>
            </a:lvl5pPr>
            <a:lvl6pPr marL="16478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6pPr>
            <a:lvl7pPr marL="21050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7pPr>
            <a:lvl8pPr marL="25622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8pPr>
            <a:lvl9pPr marL="30194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9pPr>
          </a:lstStyle>
          <a:p>
            <a:pPr algn="ctr" hangingPunct="1">
              <a:lnSpc>
                <a:spcPct val="100000"/>
              </a:lnSpc>
              <a:buClrTx/>
              <a:buSzTx/>
              <a:buFontTx/>
              <a:buNone/>
            </a:pPr>
            <a:r>
              <a:rPr lang="cs-CZ" altLang="cs-CZ" sz="2359">
                <a:solidFill>
                  <a:schemeClr val="tx1"/>
                </a:solidFill>
                <a:latin typeface="Times New Roman" panose="02020603050405020304" pitchFamily="18" charset="0"/>
              </a:rPr>
              <a:t>Kryptografické</a:t>
            </a:r>
          </a:p>
          <a:p>
            <a:pPr algn="ctr" hangingPunct="1">
              <a:lnSpc>
                <a:spcPct val="100000"/>
              </a:lnSpc>
              <a:buClrTx/>
              <a:buSzTx/>
              <a:buFontTx/>
              <a:buNone/>
            </a:pPr>
            <a:r>
              <a:rPr lang="cs-CZ" altLang="cs-CZ" sz="2359">
                <a:solidFill>
                  <a:schemeClr val="tx1"/>
                </a:solidFill>
                <a:latin typeface="Times New Roman" panose="02020603050405020304" pitchFamily="18" charset="0"/>
              </a:rPr>
              <a:t> techniky</a:t>
            </a:r>
          </a:p>
        </p:txBody>
      </p:sp>
      <p:sp>
        <p:nvSpPr>
          <p:cNvPr id="15372" name="Rectangle 12">
            <a:extLst>
              <a:ext uri="{FF2B5EF4-FFF2-40B4-BE49-F238E27FC236}">
                <a16:creationId xmlns:a16="http://schemas.microsoft.com/office/drawing/2014/main" id="{5B690976-D880-47C1-90D3-DD363559E929}"/>
              </a:ext>
            </a:extLst>
          </p:cNvPr>
          <p:cNvSpPr>
            <a:spLocks noChangeArrowheads="1"/>
          </p:cNvSpPr>
          <p:nvPr/>
        </p:nvSpPr>
        <p:spPr bwMode="auto">
          <a:xfrm>
            <a:off x="6528046" y="4689133"/>
            <a:ext cx="1872197" cy="829527"/>
          </a:xfrm>
          <a:prstGeom prst="rect">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lvl1pPr defTabSz="495300">
              <a:defRPr>
                <a:solidFill>
                  <a:srgbClr val="4C4C4C"/>
                </a:solidFill>
                <a:latin typeface="Arial" panose="020B0604020202020204" pitchFamily="34" charset="0"/>
              </a:defRPr>
            </a:lvl1pPr>
            <a:lvl2pPr marL="476250" indent="-238125" defTabSz="495300">
              <a:defRPr>
                <a:solidFill>
                  <a:srgbClr val="4C4C4C"/>
                </a:solidFill>
                <a:latin typeface="Arial" panose="020B0604020202020204" pitchFamily="34" charset="0"/>
              </a:defRPr>
            </a:lvl2pPr>
            <a:lvl3pPr marL="714375" indent="-238125" defTabSz="495300">
              <a:defRPr>
                <a:solidFill>
                  <a:srgbClr val="4C4C4C"/>
                </a:solidFill>
                <a:latin typeface="Arial" panose="020B0604020202020204" pitchFamily="34" charset="0"/>
              </a:defRPr>
            </a:lvl3pPr>
            <a:lvl4pPr marL="952500" indent="-238125" defTabSz="495300">
              <a:defRPr>
                <a:solidFill>
                  <a:srgbClr val="4C4C4C"/>
                </a:solidFill>
                <a:latin typeface="Arial" panose="020B0604020202020204" pitchFamily="34" charset="0"/>
              </a:defRPr>
            </a:lvl4pPr>
            <a:lvl5pPr marL="1190625" indent="-238125" defTabSz="495300">
              <a:defRPr>
                <a:solidFill>
                  <a:srgbClr val="4C4C4C"/>
                </a:solidFill>
                <a:latin typeface="Arial" panose="020B0604020202020204" pitchFamily="34" charset="0"/>
              </a:defRPr>
            </a:lvl5pPr>
            <a:lvl6pPr marL="16478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6pPr>
            <a:lvl7pPr marL="21050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7pPr>
            <a:lvl8pPr marL="25622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8pPr>
            <a:lvl9pPr marL="3019425" indent="-238125" defTabSz="495300" fontAlgn="base" hangingPunct="0">
              <a:lnSpc>
                <a:spcPct val="93000"/>
              </a:lnSpc>
              <a:spcBef>
                <a:spcPct val="0"/>
              </a:spcBef>
              <a:spcAft>
                <a:spcPct val="0"/>
              </a:spcAft>
              <a:buClr>
                <a:srgbClr val="000000"/>
              </a:buClr>
              <a:buSzPct val="45000"/>
              <a:buFont typeface="Wingdings" panose="05000000000000000000" pitchFamily="2" charset="2"/>
              <a:defRPr>
                <a:solidFill>
                  <a:srgbClr val="4C4C4C"/>
                </a:solidFill>
                <a:latin typeface="Arial" panose="020B0604020202020204" pitchFamily="34" charset="0"/>
              </a:defRPr>
            </a:lvl9pPr>
          </a:lstStyle>
          <a:p>
            <a:pPr algn="ctr" hangingPunct="1">
              <a:lnSpc>
                <a:spcPct val="100000"/>
              </a:lnSpc>
              <a:buClrTx/>
              <a:buSzTx/>
              <a:buFontTx/>
              <a:buNone/>
            </a:pPr>
            <a:r>
              <a:rPr lang="cs-CZ" altLang="cs-CZ" sz="2359">
                <a:solidFill>
                  <a:schemeClr val="tx1"/>
                </a:solidFill>
                <a:latin typeface="Times New Roman" panose="02020603050405020304" pitchFamily="18" charset="0"/>
              </a:rPr>
              <a:t>Asymetrická</a:t>
            </a:r>
          </a:p>
          <a:p>
            <a:pPr algn="ctr" hangingPunct="1">
              <a:lnSpc>
                <a:spcPct val="100000"/>
              </a:lnSpc>
              <a:buClrTx/>
              <a:buSzTx/>
              <a:buFontTx/>
              <a:buNone/>
            </a:pPr>
            <a:r>
              <a:rPr lang="cs-CZ" altLang="cs-CZ" sz="2359">
                <a:solidFill>
                  <a:schemeClr val="tx1"/>
                </a:solidFill>
                <a:latin typeface="Times New Roman" panose="02020603050405020304" pitchFamily="18" charset="0"/>
              </a:rPr>
              <a:t>kryptografie</a:t>
            </a:r>
          </a:p>
        </p:txBody>
      </p:sp>
      <p:cxnSp>
        <p:nvCxnSpPr>
          <p:cNvPr id="15373" name="AutoShape 13">
            <a:extLst>
              <a:ext uri="{FF2B5EF4-FFF2-40B4-BE49-F238E27FC236}">
                <a16:creationId xmlns:a16="http://schemas.microsoft.com/office/drawing/2014/main" id="{A58F1E73-6D47-466F-BBDD-5024B002D893}"/>
              </a:ext>
            </a:extLst>
          </p:cNvPr>
          <p:cNvCxnSpPr>
            <a:cxnSpLocks noChangeShapeType="1"/>
            <a:stCxn id="15366" idx="2"/>
            <a:endCxn id="15366" idx="2"/>
          </p:cNvCxnSpPr>
          <p:nvPr/>
        </p:nvCxnSpPr>
        <p:spPr bwMode="auto">
          <a:xfrm>
            <a:off x="3464844" y="3351233"/>
            <a:ext cx="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74" name="Line 14">
            <a:extLst>
              <a:ext uri="{FF2B5EF4-FFF2-40B4-BE49-F238E27FC236}">
                <a16:creationId xmlns:a16="http://schemas.microsoft.com/office/drawing/2014/main" id="{BD4C771B-DBD9-4F2A-B607-BBD55311B1EE}"/>
              </a:ext>
            </a:extLst>
          </p:cNvPr>
          <p:cNvSpPr>
            <a:spLocks noChangeShapeType="1"/>
          </p:cNvSpPr>
          <p:nvPr/>
        </p:nvSpPr>
        <p:spPr bwMode="auto">
          <a:xfrm flipH="1">
            <a:off x="2891665" y="3717032"/>
            <a:ext cx="828087" cy="93609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1633"/>
          </a:p>
        </p:txBody>
      </p:sp>
      <p:sp>
        <p:nvSpPr>
          <p:cNvPr id="15375" name="Line 15">
            <a:extLst>
              <a:ext uri="{FF2B5EF4-FFF2-40B4-BE49-F238E27FC236}">
                <a16:creationId xmlns:a16="http://schemas.microsoft.com/office/drawing/2014/main" id="{902476B3-3AE8-40C0-A80B-616BD7477C92}"/>
              </a:ext>
            </a:extLst>
          </p:cNvPr>
          <p:cNvSpPr>
            <a:spLocks noChangeShapeType="1"/>
          </p:cNvSpPr>
          <p:nvPr/>
        </p:nvSpPr>
        <p:spPr bwMode="auto">
          <a:xfrm>
            <a:off x="3719752" y="3717031"/>
            <a:ext cx="1258692" cy="862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1633"/>
          </a:p>
        </p:txBody>
      </p:sp>
      <p:sp>
        <p:nvSpPr>
          <p:cNvPr id="15376" name="Line 16">
            <a:extLst>
              <a:ext uri="{FF2B5EF4-FFF2-40B4-BE49-F238E27FC236}">
                <a16:creationId xmlns:a16="http://schemas.microsoft.com/office/drawing/2014/main" id="{006176EF-D58F-4532-848C-B7BCB5DD99D2}"/>
              </a:ext>
            </a:extLst>
          </p:cNvPr>
          <p:cNvSpPr>
            <a:spLocks noChangeShapeType="1"/>
          </p:cNvSpPr>
          <p:nvPr/>
        </p:nvSpPr>
        <p:spPr bwMode="auto">
          <a:xfrm>
            <a:off x="3755755" y="3717031"/>
            <a:ext cx="3600378" cy="8640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sz="1633"/>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4294967295"/>
          </p:nvPr>
        </p:nvSpPr>
        <p:spPr>
          <a:xfrm>
            <a:off x="3540125" y="152400"/>
            <a:ext cx="2133600" cy="539750"/>
          </a:xfrm>
          <a:prstGeom prst="rect">
            <a:avLst/>
          </a:prstGeom>
        </p:spPr>
        <p:txBody>
          <a:bodyPr/>
          <a:lstStyle/>
          <a:p>
            <a:fld id="{7DE17200-9157-483E-8F70-4506958EF0B0}" type="datetime8">
              <a:rPr lang="en-US" altLang="cs-CZ"/>
              <a:pPr/>
              <a:t>9/24/2023 6:42 AM</a:t>
            </a:fld>
            <a:endParaRPr lang="cs-CZ" altLang="cs-CZ"/>
          </a:p>
        </p:txBody>
      </p:sp>
      <p:sp>
        <p:nvSpPr>
          <p:cNvPr id="5"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EFD77600-FB46-4C11-BC60-8986B379169B}" type="slidenum">
              <a:rPr lang="cs-CZ" altLang="cs-CZ"/>
              <a:pPr/>
              <a:t>30</a:t>
            </a:fld>
            <a:endParaRPr lang="cs-CZ" altLang="cs-CZ"/>
          </a:p>
        </p:txBody>
      </p:sp>
      <p:sp>
        <p:nvSpPr>
          <p:cNvPr id="120834" name="Rectangle 2"/>
          <p:cNvSpPr>
            <a:spLocks noGrp="1" noChangeArrowheads="1"/>
          </p:cNvSpPr>
          <p:nvPr>
            <p:ph type="title"/>
          </p:nvPr>
        </p:nvSpPr>
        <p:spPr>
          <a:xfrm>
            <a:off x="2027238" y="441325"/>
            <a:ext cx="8064500" cy="611188"/>
          </a:xfrm>
        </p:spPr>
        <p:txBody>
          <a:bodyPr/>
          <a:lstStyle/>
          <a:p>
            <a:r>
              <a:rPr lang="cs-CZ" altLang="cs-CZ"/>
              <a:t>Blaise de Vigenére </a:t>
            </a:r>
          </a:p>
        </p:txBody>
      </p:sp>
      <p:sp>
        <p:nvSpPr>
          <p:cNvPr id="120835" name="Text Box 3"/>
          <p:cNvSpPr txBox="1">
            <a:spLocks noChangeArrowheads="1"/>
          </p:cNvSpPr>
          <p:nvPr/>
        </p:nvSpPr>
        <p:spPr bwMode="auto">
          <a:xfrm>
            <a:off x="861391" y="1341438"/>
            <a:ext cx="1057924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Téměř celý život byl ve službách vévody Navarrského.</a:t>
            </a:r>
          </a:p>
          <a:p>
            <a:pPr>
              <a:spcBef>
                <a:spcPct val="50000"/>
              </a:spcBef>
            </a:pPr>
            <a:r>
              <a:rPr lang="cs-CZ" altLang="cs-CZ" sz="2000" dirty="0"/>
              <a:t>S kryptologií se seznámil v době kdy působil jako diplomat ve Vatikánu.</a:t>
            </a:r>
          </a:p>
          <a:p>
            <a:pPr>
              <a:spcBef>
                <a:spcPct val="50000"/>
              </a:spcBef>
            </a:pPr>
            <a:r>
              <a:rPr lang="cs-CZ" altLang="cs-CZ" sz="2000" dirty="0"/>
              <a:t>Četl práce </a:t>
            </a:r>
            <a:r>
              <a:rPr lang="cs-CZ" altLang="cs-CZ" sz="2000" dirty="0" err="1"/>
              <a:t>Trithemia</a:t>
            </a:r>
            <a:r>
              <a:rPr lang="cs-CZ" altLang="cs-CZ" sz="2000" dirty="0"/>
              <a:t>, </a:t>
            </a:r>
            <a:r>
              <a:rPr lang="cs-CZ" altLang="cs-CZ" sz="2000" dirty="0" err="1"/>
              <a:t>Belasa</a:t>
            </a:r>
            <a:r>
              <a:rPr lang="cs-CZ" altLang="cs-CZ" sz="2000" dirty="0"/>
              <a:t>, </a:t>
            </a:r>
            <a:r>
              <a:rPr lang="cs-CZ" altLang="cs-CZ" sz="2000" dirty="0" err="1"/>
              <a:t>Cardana</a:t>
            </a:r>
            <a:r>
              <a:rPr lang="cs-CZ" altLang="cs-CZ" sz="2000" dirty="0"/>
              <a:t>, Porty.</a:t>
            </a:r>
          </a:p>
          <a:p>
            <a:pPr>
              <a:spcBef>
                <a:spcPct val="50000"/>
              </a:spcBef>
            </a:pPr>
            <a:r>
              <a:rPr lang="cs-CZ" altLang="cs-CZ" sz="2000" dirty="0"/>
              <a:t>1586 - </a:t>
            </a:r>
            <a:r>
              <a:rPr lang="cs-CZ" altLang="cs-CZ" sz="2000" i="1" dirty="0"/>
              <a:t> Pojednání o šifrách (</a:t>
            </a:r>
            <a:r>
              <a:rPr lang="cs-CZ" altLang="cs-CZ" sz="2000" i="1" dirty="0" err="1"/>
              <a:t>Traicté</a:t>
            </a:r>
            <a:r>
              <a:rPr lang="cs-CZ" altLang="cs-CZ" sz="2000" i="1" dirty="0"/>
              <a:t> des </a:t>
            </a:r>
            <a:r>
              <a:rPr lang="cs-CZ" altLang="cs-CZ" sz="2000" i="1" dirty="0" err="1"/>
              <a:t>chiffres</a:t>
            </a:r>
            <a:r>
              <a:rPr lang="cs-CZ" altLang="cs-CZ" sz="2000" i="1" dirty="0"/>
              <a:t>),</a:t>
            </a:r>
            <a:r>
              <a:rPr lang="cs-CZ" altLang="cs-CZ" sz="2000" dirty="0"/>
              <a:t> přes 600 stran</a:t>
            </a:r>
          </a:p>
          <a:p>
            <a:pPr>
              <a:spcBef>
                <a:spcPct val="50000"/>
              </a:spcBef>
            </a:pPr>
            <a:r>
              <a:rPr lang="cs-CZ" altLang="cs-CZ" sz="2000" dirty="0"/>
              <a:t>Pasáže zabývající se okultními vědami, výrobou zlata, kabale, černé magii.</a:t>
            </a:r>
          </a:p>
          <a:p>
            <a:pPr>
              <a:spcBef>
                <a:spcPct val="50000"/>
              </a:spcBef>
            </a:pPr>
            <a:r>
              <a:rPr lang="cs-CZ" altLang="cs-CZ" sz="2000" dirty="0"/>
              <a:t>Obsahuje cenné informace o šifrách (přesné citace, přesný výklad).</a:t>
            </a:r>
          </a:p>
          <a:p>
            <a:pPr>
              <a:spcBef>
                <a:spcPct val="50000"/>
              </a:spcBef>
            </a:pPr>
            <a:r>
              <a:rPr lang="cs-CZ" altLang="cs-CZ" sz="2000" dirty="0"/>
              <a:t>Systematicky se zabýval </a:t>
            </a:r>
            <a:r>
              <a:rPr lang="cs-CZ" altLang="cs-CZ" sz="2000" dirty="0" err="1"/>
              <a:t>polyalfabetickými</a:t>
            </a:r>
            <a:r>
              <a:rPr lang="cs-CZ" altLang="cs-CZ" sz="2000" dirty="0"/>
              <a:t> šiframi a ve svém výkladu uvedl vše, co bylo do té doby na tomto poli vykonáno.</a:t>
            </a:r>
          </a:p>
          <a:p>
            <a:pPr>
              <a:spcBef>
                <a:spcPct val="50000"/>
              </a:spcBef>
            </a:pPr>
            <a:r>
              <a:rPr lang="cs-CZ" altLang="cs-CZ" sz="2000" dirty="0"/>
              <a:t>Udává různé výběry abeced z </a:t>
            </a:r>
            <a:r>
              <a:rPr lang="cs-CZ" altLang="cs-CZ" sz="2000" dirty="0" err="1"/>
              <a:t>Trithemiova</a:t>
            </a:r>
            <a:r>
              <a:rPr lang="cs-CZ" altLang="cs-CZ" sz="2000" dirty="0"/>
              <a:t> čtverce (abecedy mohou být i přeházené), za sebou, podle hesla (např. báseň), definuje již správně autoklíč (včetně předání jeho počátku) .</a:t>
            </a:r>
          </a:p>
          <a:p>
            <a:pPr>
              <a:spcBef>
                <a:spcPct val="50000"/>
              </a:spcBef>
            </a:pPr>
            <a:r>
              <a:rPr lang="cs-CZ" altLang="cs-CZ" sz="2000" dirty="0"/>
              <a:t>Právě autoklíč je největším přínosem jeho díla.</a:t>
            </a:r>
          </a:p>
        </p:txBody>
      </p:sp>
    </p:spTree>
    <p:extLst>
      <p:ext uri="{BB962C8B-B14F-4D97-AF65-F5344CB8AC3E}">
        <p14:creationId xmlns:p14="http://schemas.microsoft.com/office/powerpoint/2010/main" val="1278964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3"/>
          <p:cNvSpPr>
            <a:spLocks noGrp="1"/>
          </p:cNvSpPr>
          <p:nvPr>
            <p:ph type="dt" sz="half" idx="4294967295"/>
          </p:nvPr>
        </p:nvSpPr>
        <p:spPr>
          <a:xfrm>
            <a:off x="3540125" y="152400"/>
            <a:ext cx="2133600" cy="539750"/>
          </a:xfrm>
          <a:prstGeom prst="rect">
            <a:avLst/>
          </a:prstGeom>
        </p:spPr>
        <p:txBody>
          <a:bodyPr/>
          <a:lstStyle/>
          <a:p>
            <a:fld id="{55D00E2C-BE7E-4F7B-9720-88BF50343C24}" type="datetime8">
              <a:rPr lang="en-US" altLang="cs-CZ"/>
              <a:pPr/>
              <a:t>9/24/2023 6:42 AM</a:t>
            </a:fld>
            <a:endParaRPr lang="cs-CZ" altLang="cs-CZ"/>
          </a:p>
        </p:txBody>
      </p:sp>
      <p:sp>
        <p:nvSpPr>
          <p:cNvPr id="7"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87225F30-DAE3-4483-AD19-5B142A2A9F11}" type="slidenum">
              <a:rPr lang="cs-CZ" altLang="cs-CZ"/>
              <a:pPr/>
              <a:t>31</a:t>
            </a:fld>
            <a:endParaRPr lang="cs-CZ" altLang="cs-CZ"/>
          </a:p>
        </p:txBody>
      </p:sp>
      <p:sp>
        <p:nvSpPr>
          <p:cNvPr id="122882" name="Rectangle 2"/>
          <p:cNvSpPr>
            <a:spLocks noGrp="1" noChangeArrowheads="1"/>
          </p:cNvSpPr>
          <p:nvPr>
            <p:ph type="title"/>
          </p:nvPr>
        </p:nvSpPr>
        <p:spPr>
          <a:xfrm>
            <a:off x="1846485" y="576004"/>
            <a:ext cx="9179476" cy="611188"/>
          </a:xfrm>
        </p:spPr>
        <p:txBody>
          <a:bodyPr>
            <a:normAutofit fontScale="90000"/>
          </a:bodyPr>
          <a:lstStyle/>
          <a:p>
            <a:r>
              <a:rPr lang="cs-CZ" altLang="cs-CZ" dirty="0" err="1"/>
              <a:t>Blaise</a:t>
            </a:r>
            <a:r>
              <a:rPr lang="cs-CZ" altLang="cs-CZ" dirty="0"/>
              <a:t> de </a:t>
            </a:r>
            <a:r>
              <a:rPr lang="cs-CZ" altLang="cs-CZ" dirty="0" err="1"/>
              <a:t>Vigenére</a:t>
            </a:r>
            <a:r>
              <a:rPr lang="cs-CZ" altLang="cs-CZ" dirty="0"/>
              <a:t> – autoklíč otevřeného textu</a:t>
            </a:r>
          </a:p>
        </p:txBody>
      </p:sp>
      <p:sp>
        <p:nvSpPr>
          <p:cNvPr id="122883" name="Text Box 3"/>
          <p:cNvSpPr txBox="1">
            <a:spLocks noChangeArrowheads="1"/>
          </p:cNvSpPr>
          <p:nvPr/>
        </p:nvSpPr>
        <p:spPr bwMode="auto">
          <a:xfrm>
            <a:off x="2027239" y="1196976"/>
            <a:ext cx="917947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cs-CZ" altLang="cs-CZ" sz="2000" dirty="0"/>
              <a:t>Princip autoklíče otevřeného textu </a:t>
            </a:r>
          </a:p>
          <a:p>
            <a:r>
              <a:rPr lang="cs-CZ" altLang="cs-CZ" sz="2000" dirty="0"/>
              <a:t>(domluvené písmeno D, otevřený text ALBATROS):</a:t>
            </a:r>
          </a:p>
          <a:p>
            <a:r>
              <a:rPr lang="cs-CZ" altLang="cs-CZ" sz="2000" dirty="0"/>
              <a:t>Šifrant si vytváří autoklíč 		</a:t>
            </a:r>
            <a:r>
              <a:rPr lang="cs-CZ" altLang="cs-CZ" sz="2000" dirty="0" err="1"/>
              <a:t>D+otevřený</a:t>
            </a:r>
            <a:r>
              <a:rPr lang="cs-CZ" altLang="cs-CZ" sz="2000" dirty="0"/>
              <a:t> text</a:t>
            </a:r>
          </a:p>
          <a:p>
            <a:r>
              <a:rPr lang="cs-CZ" altLang="cs-CZ" sz="2000" dirty="0"/>
              <a:t>autoklíč se zapíše nad otevřený text:</a:t>
            </a:r>
          </a:p>
          <a:p>
            <a:r>
              <a:rPr lang="cs-CZ" altLang="cs-CZ" sz="2000" dirty="0"/>
              <a:t>Klíč:				</a:t>
            </a:r>
            <a:r>
              <a:rPr lang="cs-CZ" altLang="cs-CZ" sz="2000" b="1" dirty="0"/>
              <a:t>D</a:t>
            </a:r>
            <a:r>
              <a:rPr lang="cs-CZ" altLang="cs-CZ" sz="2000" dirty="0"/>
              <a:t>ALBATRO</a:t>
            </a:r>
          </a:p>
          <a:p>
            <a:r>
              <a:rPr lang="cs-CZ" altLang="cs-CZ" sz="2000" dirty="0"/>
              <a:t>Otevřený text:		ALBATROS	</a:t>
            </a:r>
          </a:p>
          <a:p>
            <a:r>
              <a:rPr lang="cs-CZ" altLang="cs-CZ" sz="2000" dirty="0"/>
              <a:t>Určí se jednotlivé znaky šifrového textu pomocí tabulky a </a:t>
            </a:r>
            <a:r>
              <a:rPr lang="cs-CZ" altLang="cs-CZ" sz="2000" dirty="0" err="1"/>
              <a:t>Vigenérova</a:t>
            </a:r>
            <a:r>
              <a:rPr lang="cs-CZ" altLang="cs-CZ" sz="2000" dirty="0"/>
              <a:t> postupu.</a:t>
            </a:r>
          </a:p>
          <a:p>
            <a:r>
              <a:rPr lang="cs-CZ" altLang="cs-CZ" sz="2000" dirty="0"/>
              <a:t>Šifrový text:			DLMBTKFG</a:t>
            </a:r>
          </a:p>
        </p:txBody>
      </p:sp>
      <p:sp>
        <p:nvSpPr>
          <p:cNvPr id="122884" name="Text Box 4"/>
          <p:cNvSpPr txBox="1">
            <a:spLocks noChangeArrowheads="1"/>
          </p:cNvSpPr>
          <p:nvPr/>
        </p:nvSpPr>
        <p:spPr bwMode="auto">
          <a:xfrm>
            <a:off x="2100264" y="4652963"/>
            <a:ext cx="8027987"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cs-CZ" altLang="cs-CZ" sz="2000" dirty="0"/>
              <a:t>Princip autoklíče šifrového textu (domluvené písmeno D):</a:t>
            </a:r>
          </a:p>
          <a:p>
            <a:r>
              <a:rPr lang="cs-CZ" altLang="cs-CZ" sz="2000" dirty="0"/>
              <a:t>Klíč:			</a:t>
            </a:r>
            <a:r>
              <a:rPr lang="cs-CZ" altLang="cs-CZ" sz="2000" b="1" dirty="0"/>
              <a:t>DDOPPIZN</a:t>
            </a:r>
          </a:p>
          <a:p>
            <a:r>
              <a:rPr lang="cs-CZ" altLang="cs-CZ" sz="2000" dirty="0"/>
              <a:t>Otevřený text:	ALBATROS</a:t>
            </a:r>
          </a:p>
          <a:p>
            <a:r>
              <a:rPr lang="cs-CZ" altLang="cs-CZ" sz="2000" dirty="0"/>
              <a:t>Šifrový text:		</a:t>
            </a:r>
            <a:r>
              <a:rPr lang="cs-CZ" altLang="cs-CZ" sz="2000" b="1" dirty="0"/>
              <a:t>DOPPIZN F </a:t>
            </a:r>
          </a:p>
        </p:txBody>
      </p:sp>
      <p:sp>
        <p:nvSpPr>
          <p:cNvPr id="122885" name="Rectangle 5"/>
          <p:cNvSpPr>
            <a:spLocks noChangeArrowheads="1"/>
          </p:cNvSpPr>
          <p:nvPr/>
        </p:nvSpPr>
        <p:spPr bwMode="auto">
          <a:xfrm>
            <a:off x="2191340" y="4041775"/>
            <a:ext cx="8064500"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b="1">
                <a:solidFill>
                  <a:srgbClr val="339999"/>
                </a:solidFill>
                <a:latin typeface="Arial" panose="020B0604020202020204" pitchFamily="34" charset="0"/>
              </a:defRPr>
            </a:lvl1pPr>
            <a:lvl2pPr>
              <a:defRPr sz="2400" b="1">
                <a:solidFill>
                  <a:srgbClr val="339999"/>
                </a:solidFill>
                <a:latin typeface="Arial" panose="020B0604020202020204" pitchFamily="34" charset="0"/>
              </a:defRPr>
            </a:lvl2pPr>
            <a:lvl3pPr>
              <a:defRPr sz="2400" b="1">
                <a:solidFill>
                  <a:srgbClr val="339999"/>
                </a:solidFill>
                <a:latin typeface="Arial" panose="020B0604020202020204" pitchFamily="34" charset="0"/>
              </a:defRPr>
            </a:lvl3pPr>
            <a:lvl4pPr>
              <a:defRPr sz="2400" b="1">
                <a:solidFill>
                  <a:srgbClr val="339999"/>
                </a:solidFill>
                <a:latin typeface="Arial" panose="020B0604020202020204" pitchFamily="34" charset="0"/>
              </a:defRPr>
            </a:lvl4pPr>
            <a:lvl5pPr>
              <a:defRPr sz="2400" b="1">
                <a:solidFill>
                  <a:srgbClr val="339999"/>
                </a:solidFill>
                <a:latin typeface="Arial" panose="020B0604020202020204" pitchFamily="34" charset="0"/>
              </a:defRPr>
            </a:lvl5pPr>
            <a:lvl6pPr marL="457200" fontAlgn="base">
              <a:spcBef>
                <a:spcPct val="0"/>
              </a:spcBef>
              <a:spcAft>
                <a:spcPct val="0"/>
              </a:spcAft>
              <a:defRPr sz="2400" b="1">
                <a:solidFill>
                  <a:srgbClr val="339999"/>
                </a:solidFill>
                <a:latin typeface="Arial" panose="020B0604020202020204" pitchFamily="34" charset="0"/>
              </a:defRPr>
            </a:lvl6pPr>
            <a:lvl7pPr marL="914400" fontAlgn="base">
              <a:spcBef>
                <a:spcPct val="0"/>
              </a:spcBef>
              <a:spcAft>
                <a:spcPct val="0"/>
              </a:spcAft>
              <a:defRPr sz="2400" b="1">
                <a:solidFill>
                  <a:srgbClr val="339999"/>
                </a:solidFill>
                <a:latin typeface="Arial" panose="020B0604020202020204" pitchFamily="34" charset="0"/>
              </a:defRPr>
            </a:lvl7pPr>
            <a:lvl8pPr marL="1371600" fontAlgn="base">
              <a:spcBef>
                <a:spcPct val="0"/>
              </a:spcBef>
              <a:spcAft>
                <a:spcPct val="0"/>
              </a:spcAft>
              <a:defRPr sz="2400" b="1">
                <a:solidFill>
                  <a:srgbClr val="339999"/>
                </a:solidFill>
                <a:latin typeface="Arial" panose="020B0604020202020204" pitchFamily="34" charset="0"/>
              </a:defRPr>
            </a:lvl8pPr>
            <a:lvl9pPr marL="1828800" fontAlgn="base">
              <a:spcBef>
                <a:spcPct val="0"/>
              </a:spcBef>
              <a:spcAft>
                <a:spcPct val="0"/>
              </a:spcAft>
              <a:defRPr sz="2400" b="1">
                <a:solidFill>
                  <a:srgbClr val="339999"/>
                </a:solidFill>
                <a:latin typeface="Arial" panose="020B0604020202020204" pitchFamily="34" charset="0"/>
              </a:defRPr>
            </a:lvl9pPr>
          </a:lstStyle>
          <a:p>
            <a:r>
              <a:rPr lang="cs-CZ" altLang="cs-CZ"/>
              <a:t>Blaise de Vigenére – autoklíč šifrového textu</a:t>
            </a:r>
          </a:p>
        </p:txBody>
      </p:sp>
    </p:spTree>
    <p:extLst>
      <p:ext uri="{BB962C8B-B14F-4D97-AF65-F5344CB8AC3E}">
        <p14:creationId xmlns:p14="http://schemas.microsoft.com/office/powerpoint/2010/main" val="1827045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p:bldP spid="12288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3"/>
          <p:cNvSpPr>
            <a:spLocks noGrp="1"/>
          </p:cNvSpPr>
          <p:nvPr>
            <p:ph type="dt" sz="half" idx="4294967295"/>
          </p:nvPr>
        </p:nvSpPr>
        <p:spPr>
          <a:xfrm>
            <a:off x="3540125" y="152400"/>
            <a:ext cx="2133600" cy="539750"/>
          </a:xfrm>
          <a:prstGeom prst="rect">
            <a:avLst/>
          </a:prstGeom>
        </p:spPr>
        <p:txBody>
          <a:bodyPr/>
          <a:lstStyle/>
          <a:p>
            <a:fld id="{CD5C09F9-9036-4249-92AE-511BCDF73078}" type="datetime8">
              <a:rPr lang="en-US" altLang="cs-CZ"/>
              <a:pPr/>
              <a:t>9/24/2023 6:42 AM</a:t>
            </a:fld>
            <a:endParaRPr lang="cs-CZ" altLang="cs-CZ"/>
          </a:p>
        </p:txBody>
      </p:sp>
      <p:sp>
        <p:nvSpPr>
          <p:cNvPr id="15"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931841B8-014E-4FD1-9B79-EFCD0BE6C6D1}" type="slidenum">
              <a:rPr lang="cs-CZ" altLang="cs-CZ"/>
              <a:pPr/>
              <a:t>32</a:t>
            </a:fld>
            <a:endParaRPr lang="cs-CZ" altLang="cs-CZ"/>
          </a:p>
        </p:txBody>
      </p:sp>
      <p:sp>
        <p:nvSpPr>
          <p:cNvPr id="124930" name="Rectangle 2"/>
          <p:cNvSpPr>
            <a:spLocks noGrp="1" noChangeArrowheads="1"/>
          </p:cNvSpPr>
          <p:nvPr>
            <p:ph type="title"/>
          </p:nvPr>
        </p:nvSpPr>
        <p:spPr>
          <a:xfrm>
            <a:off x="1108999" y="556310"/>
            <a:ext cx="8064500" cy="611188"/>
          </a:xfrm>
        </p:spPr>
        <p:txBody>
          <a:bodyPr/>
          <a:lstStyle/>
          <a:p>
            <a:r>
              <a:rPr lang="cs-CZ" altLang="cs-CZ" dirty="0"/>
              <a:t> </a:t>
            </a:r>
            <a:r>
              <a:rPr lang="cs-CZ" altLang="cs-CZ" dirty="0" err="1"/>
              <a:t>Gaspar</a:t>
            </a:r>
            <a:r>
              <a:rPr lang="cs-CZ" altLang="cs-CZ" dirty="0"/>
              <a:t> </a:t>
            </a:r>
            <a:r>
              <a:rPr lang="cs-CZ" altLang="cs-CZ" dirty="0" err="1"/>
              <a:t>Schott</a:t>
            </a:r>
            <a:r>
              <a:rPr lang="cs-CZ" altLang="cs-CZ" dirty="0"/>
              <a:t> (systém </a:t>
            </a:r>
            <a:r>
              <a:rPr lang="cs-CZ" altLang="cs-CZ" dirty="0" err="1"/>
              <a:t>Gronsfeld</a:t>
            </a:r>
            <a:r>
              <a:rPr lang="cs-CZ" altLang="cs-CZ" dirty="0"/>
              <a:t>) </a:t>
            </a:r>
          </a:p>
        </p:txBody>
      </p:sp>
      <p:sp>
        <p:nvSpPr>
          <p:cNvPr id="124931" name="Text Box 3"/>
          <p:cNvSpPr txBox="1">
            <a:spLocks noChangeArrowheads="1"/>
          </p:cNvSpPr>
          <p:nvPr/>
        </p:nvSpPr>
        <p:spPr bwMode="auto">
          <a:xfrm>
            <a:off x="6458672" y="4782245"/>
            <a:ext cx="396081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1600" dirty="0"/>
              <a:t>Klíč:				  5297   352973520</a:t>
            </a:r>
          </a:p>
          <a:p>
            <a:pPr>
              <a:spcBef>
                <a:spcPct val="50000"/>
              </a:spcBef>
            </a:pPr>
            <a:r>
              <a:rPr lang="cs-CZ" altLang="cs-CZ" sz="1600" dirty="0"/>
              <a:t>Otevřený text:		DNES NEPRIJDU</a:t>
            </a:r>
          </a:p>
          <a:p>
            <a:pPr>
              <a:spcBef>
                <a:spcPct val="50000"/>
              </a:spcBef>
            </a:pPr>
            <a:r>
              <a:rPr lang="cs-CZ" altLang="cs-CZ" sz="1600" dirty="0"/>
              <a:t>Šifrový text:		IPNZ QJRAPMIW </a:t>
            </a:r>
          </a:p>
        </p:txBody>
      </p:sp>
      <p:sp>
        <p:nvSpPr>
          <p:cNvPr id="124932" name="Line 4"/>
          <p:cNvSpPr>
            <a:spLocks noChangeShapeType="1"/>
          </p:cNvSpPr>
          <p:nvPr/>
        </p:nvSpPr>
        <p:spPr bwMode="auto">
          <a:xfrm flipH="1" flipV="1">
            <a:off x="2171700" y="2747861"/>
            <a:ext cx="6264273" cy="215751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4933" name="Line 5"/>
          <p:cNvSpPr>
            <a:spLocks noChangeShapeType="1"/>
          </p:cNvSpPr>
          <p:nvPr/>
        </p:nvSpPr>
        <p:spPr bwMode="auto">
          <a:xfrm flipH="1" flipV="1">
            <a:off x="2892425" y="1412876"/>
            <a:ext cx="5543550" cy="38528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4934" name="Line 6"/>
          <p:cNvSpPr>
            <a:spLocks noChangeShapeType="1"/>
          </p:cNvSpPr>
          <p:nvPr/>
        </p:nvSpPr>
        <p:spPr bwMode="auto">
          <a:xfrm flipH="1">
            <a:off x="2855913" y="1449388"/>
            <a:ext cx="36512" cy="1403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4935" name="Line 7"/>
          <p:cNvSpPr>
            <a:spLocks noChangeShapeType="1"/>
          </p:cNvSpPr>
          <p:nvPr/>
        </p:nvSpPr>
        <p:spPr bwMode="auto">
          <a:xfrm>
            <a:off x="2855913" y="2889250"/>
            <a:ext cx="5543550" cy="27285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4936" name="Line 8"/>
          <p:cNvSpPr>
            <a:spLocks noChangeShapeType="1"/>
          </p:cNvSpPr>
          <p:nvPr/>
        </p:nvSpPr>
        <p:spPr bwMode="auto">
          <a:xfrm flipH="1" flipV="1">
            <a:off x="2171700" y="1936211"/>
            <a:ext cx="6388884" cy="295091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4937" name="Line 9"/>
          <p:cNvSpPr>
            <a:spLocks noChangeShapeType="1"/>
          </p:cNvSpPr>
          <p:nvPr/>
        </p:nvSpPr>
        <p:spPr bwMode="auto">
          <a:xfrm flipH="1" flipV="1">
            <a:off x="4442072" y="1412876"/>
            <a:ext cx="4118512" cy="377932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4938" name="Line 10"/>
          <p:cNvSpPr>
            <a:spLocks noChangeShapeType="1"/>
          </p:cNvSpPr>
          <p:nvPr/>
        </p:nvSpPr>
        <p:spPr bwMode="auto">
          <a:xfrm flipH="1">
            <a:off x="4438159" y="1378440"/>
            <a:ext cx="36512" cy="6842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4939" name="Line 11"/>
          <p:cNvSpPr>
            <a:spLocks noChangeShapeType="1"/>
          </p:cNvSpPr>
          <p:nvPr/>
        </p:nvSpPr>
        <p:spPr bwMode="auto">
          <a:xfrm>
            <a:off x="4424537" y="2017157"/>
            <a:ext cx="4047948" cy="3541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4940" name="Text Box 12"/>
          <p:cNvSpPr txBox="1">
            <a:spLocks noChangeArrowheads="1"/>
          </p:cNvSpPr>
          <p:nvPr/>
        </p:nvSpPr>
        <p:spPr bwMode="auto">
          <a:xfrm>
            <a:off x="2135190" y="1111871"/>
            <a:ext cx="566816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1600" dirty="0"/>
              <a:t>   a  b c  d e  f  g  h i  j k  l  m  n o  p q  r  s  t  u  v w  x y  z</a:t>
            </a:r>
          </a:p>
          <a:p>
            <a:r>
              <a:rPr lang="cs-CZ" altLang="cs-CZ" sz="1600" dirty="0"/>
              <a:t>0 A B C D E F G H I J K L M N O P Q R S T U V W X Y Z</a:t>
            </a:r>
          </a:p>
          <a:p>
            <a:r>
              <a:rPr lang="cs-CZ" altLang="cs-CZ" sz="1600" dirty="0"/>
              <a:t>1 B C D E F G H I J K L M N O P Q R S T U V W X Y Z A</a:t>
            </a:r>
          </a:p>
          <a:p>
            <a:r>
              <a:rPr lang="cs-CZ" altLang="cs-CZ" sz="1600" dirty="0"/>
              <a:t>2 C D E F G H I J K L M N O P Q R S T U V W X Y Z A B</a:t>
            </a:r>
          </a:p>
          <a:p>
            <a:r>
              <a:rPr lang="cs-CZ" altLang="cs-CZ" sz="1600" dirty="0"/>
              <a:t>3 D E F G H I J K L M N O P Q R S T U V W X Y Z A B C</a:t>
            </a:r>
          </a:p>
          <a:p>
            <a:r>
              <a:rPr lang="cs-CZ" altLang="cs-CZ" sz="1600" dirty="0"/>
              <a:t>4 E F G H I J K L M N O P Q R S T U V W X Y Z A B C D</a:t>
            </a:r>
          </a:p>
          <a:p>
            <a:r>
              <a:rPr lang="cs-CZ" altLang="cs-CZ" sz="1600" dirty="0"/>
              <a:t>5 F G H I J K L M N O P Q R S T U V W X Y Z A B C D E</a:t>
            </a:r>
          </a:p>
          <a:p>
            <a:r>
              <a:rPr lang="cs-CZ" altLang="cs-CZ" sz="1600" dirty="0"/>
              <a:t>6 G H I J K L M N O P Q R S T U V W X Y Z A B C D E F</a:t>
            </a:r>
          </a:p>
          <a:p>
            <a:r>
              <a:rPr lang="cs-CZ" altLang="cs-CZ" sz="1600" dirty="0"/>
              <a:t>7 H I J K L M N O P Q R S T U V W X Y Z A B C D E F G</a:t>
            </a:r>
          </a:p>
          <a:p>
            <a:r>
              <a:rPr lang="cs-CZ" altLang="cs-CZ" sz="1600" dirty="0"/>
              <a:t>8 I J K L M N O P Q R S T U V W X Y Z A B C D E F G H</a:t>
            </a:r>
          </a:p>
          <a:p>
            <a:r>
              <a:rPr lang="cs-CZ" altLang="cs-CZ" sz="1600" dirty="0"/>
              <a:t>9 J K L M N O P Q R S T U V W X Y Z A B C D E F G H I</a:t>
            </a:r>
          </a:p>
        </p:txBody>
      </p:sp>
      <p:sp>
        <p:nvSpPr>
          <p:cNvPr id="124941" name="Text Box 13"/>
          <p:cNvSpPr txBox="1">
            <a:spLocks noChangeArrowheads="1"/>
          </p:cNvSpPr>
          <p:nvPr/>
        </p:nvSpPr>
        <p:spPr bwMode="auto">
          <a:xfrm>
            <a:off x="478465" y="4184650"/>
            <a:ext cx="590487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Německý </a:t>
            </a:r>
            <a:r>
              <a:rPr lang="cs-CZ" altLang="cs-CZ" sz="2000" dirty="0" err="1"/>
              <a:t>kryptolog</a:t>
            </a:r>
            <a:r>
              <a:rPr lang="cs-CZ" altLang="cs-CZ" sz="2000" dirty="0"/>
              <a:t> </a:t>
            </a:r>
            <a:r>
              <a:rPr lang="cs-CZ" altLang="cs-CZ" sz="2000" dirty="0" err="1"/>
              <a:t>Gaspar</a:t>
            </a:r>
            <a:r>
              <a:rPr lang="cs-CZ" altLang="cs-CZ" sz="2000" dirty="0"/>
              <a:t> </a:t>
            </a:r>
            <a:r>
              <a:rPr lang="cs-CZ" altLang="cs-CZ" sz="2000" dirty="0" err="1"/>
              <a:t>Schott</a:t>
            </a:r>
            <a:r>
              <a:rPr lang="cs-CZ" altLang="cs-CZ" sz="2000" dirty="0"/>
              <a:t> (1608-1666) vydává v roce 1665 knihu </a:t>
            </a:r>
            <a:r>
              <a:rPr lang="cs-CZ" altLang="cs-CZ" sz="2000" i="1" dirty="0" err="1"/>
              <a:t>Schola</a:t>
            </a:r>
            <a:r>
              <a:rPr lang="cs-CZ" altLang="cs-CZ" sz="2000" i="1" dirty="0"/>
              <a:t> </a:t>
            </a:r>
            <a:r>
              <a:rPr lang="cs-CZ" altLang="cs-CZ" sz="2000" i="1" dirty="0" err="1"/>
              <a:t>steganographica</a:t>
            </a:r>
            <a:r>
              <a:rPr lang="cs-CZ" altLang="cs-CZ" sz="2000" dirty="0"/>
              <a:t>. </a:t>
            </a:r>
          </a:p>
          <a:p>
            <a:pPr>
              <a:spcBef>
                <a:spcPct val="50000"/>
              </a:spcBef>
              <a:buFontTx/>
              <a:buChar char="-"/>
            </a:pPr>
            <a:r>
              <a:rPr lang="cs-CZ" altLang="cs-CZ" sz="2000" dirty="0"/>
              <a:t>zjednodušení (čísla, 10 abeced) vedlo k vyšší rychlosti a menší chybovosti</a:t>
            </a:r>
          </a:p>
          <a:p>
            <a:pPr>
              <a:spcBef>
                <a:spcPct val="50000"/>
              </a:spcBef>
              <a:buFontTx/>
              <a:buChar char="-"/>
            </a:pPr>
            <a:r>
              <a:rPr lang="cs-CZ" altLang="cs-CZ" sz="2000" dirty="0"/>
              <a:t>oblíbený ještě ve 20.století používán (galérka)</a:t>
            </a:r>
          </a:p>
        </p:txBody>
      </p:sp>
    </p:spTree>
    <p:extLst>
      <p:ext uri="{BB962C8B-B14F-4D97-AF65-F5344CB8AC3E}">
        <p14:creationId xmlns:p14="http://schemas.microsoft.com/office/powerpoint/2010/main" val="29432027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493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49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493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4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animBg="1"/>
      <p:bldP spid="124933" grpId="0" animBg="1"/>
      <p:bldP spid="124934" grpId="0" animBg="1"/>
      <p:bldP spid="124935" grpId="0" animBg="1"/>
      <p:bldP spid="124936" grpId="0" animBg="1"/>
      <p:bldP spid="124937" grpId="0" animBg="1"/>
      <p:bldP spid="124938" grpId="0" animBg="1"/>
      <p:bldP spid="12493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ástupný symbol pro datum 3"/>
          <p:cNvSpPr>
            <a:spLocks noGrp="1"/>
          </p:cNvSpPr>
          <p:nvPr>
            <p:ph type="dt" sz="half" idx="4294967295"/>
          </p:nvPr>
        </p:nvSpPr>
        <p:spPr>
          <a:xfrm>
            <a:off x="3540125" y="152400"/>
            <a:ext cx="2133600" cy="539750"/>
          </a:xfrm>
          <a:prstGeom prst="rect">
            <a:avLst/>
          </a:prstGeom>
        </p:spPr>
        <p:txBody>
          <a:bodyPr/>
          <a:lstStyle/>
          <a:p>
            <a:fld id="{E7AC4693-7602-47B1-8E48-BB97A91D1A6C}" type="datetime8">
              <a:rPr lang="en-US" altLang="cs-CZ"/>
              <a:pPr/>
              <a:t>9/24/2023 6:42 AM</a:t>
            </a:fld>
            <a:endParaRPr lang="cs-CZ" altLang="cs-CZ"/>
          </a:p>
        </p:txBody>
      </p:sp>
      <p:sp>
        <p:nvSpPr>
          <p:cNvPr id="14"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7C59454B-4B38-47BA-AF3D-EAB571235830}" type="slidenum">
              <a:rPr lang="cs-CZ" altLang="cs-CZ"/>
              <a:pPr/>
              <a:t>33</a:t>
            </a:fld>
            <a:endParaRPr lang="cs-CZ" altLang="cs-CZ"/>
          </a:p>
        </p:txBody>
      </p:sp>
      <p:sp>
        <p:nvSpPr>
          <p:cNvPr id="126978" name="Rectangle 2"/>
          <p:cNvSpPr>
            <a:spLocks noGrp="1" noChangeArrowheads="1"/>
          </p:cNvSpPr>
          <p:nvPr>
            <p:ph type="title"/>
          </p:nvPr>
        </p:nvSpPr>
        <p:spPr>
          <a:xfrm>
            <a:off x="6275388" y="296863"/>
            <a:ext cx="4392612" cy="1079500"/>
          </a:xfrm>
        </p:spPr>
        <p:txBody>
          <a:bodyPr>
            <a:normAutofit fontScale="90000"/>
          </a:bodyPr>
          <a:lstStyle/>
          <a:p>
            <a:r>
              <a:rPr lang="cs-CZ" altLang="cs-CZ"/>
              <a:t>Giovanni Sestri (Beaufortova varianta Vigenérovy šifry, Sestri-Beuafort)</a:t>
            </a:r>
          </a:p>
        </p:txBody>
      </p:sp>
      <p:sp>
        <p:nvSpPr>
          <p:cNvPr id="126979" name="Text Box 3"/>
          <p:cNvSpPr txBox="1">
            <a:spLocks noChangeArrowheads="1"/>
          </p:cNvSpPr>
          <p:nvPr/>
        </p:nvSpPr>
        <p:spPr bwMode="auto">
          <a:xfrm>
            <a:off x="2495550" y="409576"/>
            <a:ext cx="3671888"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cs-CZ" altLang="cs-CZ" sz="1600">
                <a:latin typeface="Courier New" panose="02070309020205020404" pitchFamily="49" charset="0"/>
              </a:rPr>
              <a:t>A ABCDEFGHIJKLMNOPQRSTUVWXYZ</a:t>
            </a:r>
          </a:p>
          <a:p>
            <a:r>
              <a:rPr lang="cs-CZ" altLang="cs-CZ" sz="1600">
                <a:latin typeface="Courier New" panose="02070309020205020404" pitchFamily="49" charset="0"/>
              </a:rPr>
              <a:t>B BCDEFGHIJKLMNOPQRSTUVWXYZA</a:t>
            </a:r>
          </a:p>
          <a:p>
            <a:r>
              <a:rPr lang="cs-CZ" altLang="cs-CZ" sz="1600">
                <a:latin typeface="Courier New" panose="02070309020205020404" pitchFamily="49" charset="0"/>
              </a:rPr>
              <a:t>C CDEFGHIJKLMNOPQRSTUVWXYZAB</a:t>
            </a:r>
          </a:p>
          <a:p>
            <a:r>
              <a:rPr lang="cs-CZ" altLang="cs-CZ" sz="1600">
                <a:latin typeface="Courier New" panose="02070309020205020404" pitchFamily="49" charset="0"/>
              </a:rPr>
              <a:t>D DEFGHIJKLMNOPQRSTUVWXYZABC</a:t>
            </a:r>
          </a:p>
          <a:p>
            <a:r>
              <a:rPr lang="cs-CZ" altLang="cs-CZ" sz="1600">
                <a:latin typeface="Courier New" panose="02070309020205020404" pitchFamily="49" charset="0"/>
              </a:rPr>
              <a:t>E EFGHIJKLMNOPQRSTUVWXYZABCD</a:t>
            </a:r>
          </a:p>
          <a:p>
            <a:r>
              <a:rPr lang="cs-CZ" altLang="cs-CZ" sz="1600">
                <a:latin typeface="Courier New" panose="02070309020205020404" pitchFamily="49" charset="0"/>
              </a:rPr>
              <a:t>F FGHIJKLMNOPQRSTUVWXYZABCDE</a:t>
            </a:r>
          </a:p>
          <a:p>
            <a:r>
              <a:rPr lang="cs-CZ" altLang="cs-CZ" sz="1600">
                <a:latin typeface="Courier New" panose="02070309020205020404" pitchFamily="49" charset="0"/>
              </a:rPr>
              <a:t>G GHIJKLMNOPQRSTUVWXYZABCDEF</a:t>
            </a:r>
          </a:p>
          <a:p>
            <a:r>
              <a:rPr lang="cs-CZ" altLang="cs-CZ" sz="1600">
                <a:latin typeface="Courier New" panose="02070309020205020404" pitchFamily="49" charset="0"/>
              </a:rPr>
              <a:t>H HIJKLMNOPQRSTUVWXYZABCDEFG</a:t>
            </a:r>
          </a:p>
          <a:p>
            <a:r>
              <a:rPr lang="cs-CZ" altLang="cs-CZ" sz="1600">
                <a:latin typeface="Courier New" panose="02070309020205020404" pitchFamily="49" charset="0"/>
              </a:rPr>
              <a:t>I IJKLMNOPQRSTUVWXYZABCDEFGH</a:t>
            </a:r>
          </a:p>
          <a:p>
            <a:r>
              <a:rPr lang="cs-CZ" altLang="cs-CZ" sz="1600">
                <a:latin typeface="Courier New" panose="02070309020205020404" pitchFamily="49" charset="0"/>
              </a:rPr>
              <a:t>J JKLMNOPQRSTUVWXYZABCDEFGHI</a:t>
            </a:r>
          </a:p>
          <a:p>
            <a:r>
              <a:rPr lang="cs-CZ" altLang="cs-CZ" sz="1600">
                <a:latin typeface="Courier New" panose="02070309020205020404" pitchFamily="49" charset="0"/>
              </a:rPr>
              <a:t>K KLMNOPQRSTUVWXYZABCDEFGHIJ</a:t>
            </a:r>
          </a:p>
          <a:p>
            <a:r>
              <a:rPr lang="cs-CZ" altLang="cs-CZ" sz="1600">
                <a:latin typeface="Courier New" panose="02070309020205020404" pitchFamily="49" charset="0"/>
              </a:rPr>
              <a:t>L LMNOPQRSTUVWXYZABCDEFGHIJK</a:t>
            </a:r>
          </a:p>
          <a:p>
            <a:r>
              <a:rPr lang="cs-CZ" altLang="cs-CZ" sz="1600">
                <a:latin typeface="Courier New" panose="02070309020205020404" pitchFamily="49" charset="0"/>
              </a:rPr>
              <a:t>M MNOPQRSTUVWXYZABCDEFGHIJKL</a:t>
            </a:r>
          </a:p>
          <a:p>
            <a:r>
              <a:rPr lang="cs-CZ" altLang="cs-CZ" sz="1600">
                <a:latin typeface="Courier New" panose="02070309020205020404" pitchFamily="49" charset="0"/>
              </a:rPr>
              <a:t>N NOPQRSTUVWXYZABCDEFGHIJKLM</a:t>
            </a:r>
          </a:p>
          <a:p>
            <a:r>
              <a:rPr lang="cs-CZ" altLang="cs-CZ" sz="1600">
                <a:latin typeface="Courier New" panose="02070309020205020404" pitchFamily="49" charset="0"/>
              </a:rPr>
              <a:t>O OPQRSTUVWXYZABCDEFGHIJKLMN</a:t>
            </a:r>
          </a:p>
          <a:p>
            <a:r>
              <a:rPr lang="cs-CZ" altLang="cs-CZ" sz="1600">
                <a:latin typeface="Courier New" panose="02070309020205020404" pitchFamily="49" charset="0"/>
              </a:rPr>
              <a:t>P PQRSTUVWXYZABCDEFGHIJKLMNO</a:t>
            </a:r>
          </a:p>
          <a:p>
            <a:r>
              <a:rPr lang="cs-CZ" altLang="cs-CZ" sz="1600">
                <a:latin typeface="Courier New" panose="02070309020205020404" pitchFamily="49" charset="0"/>
              </a:rPr>
              <a:t>Q QRSTUVWXYZABCDEFGHIJKLMNOP</a:t>
            </a:r>
          </a:p>
          <a:p>
            <a:pPr algn="ctr"/>
            <a:r>
              <a:rPr lang="cs-CZ" altLang="cs-CZ" sz="1600">
                <a:latin typeface="Courier New" panose="02070309020205020404" pitchFamily="49" charset="0"/>
              </a:rPr>
              <a:t>...</a:t>
            </a:r>
          </a:p>
          <a:p>
            <a:r>
              <a:rPr lang="cs-CZ" altLang="cs-CZ" sz="1600">
                <a:latin typeface="Courier New" panose="02070309020205020404" pitchFamily="49" charset="0"/>
              </a:rPr>
              <a:t>W WXYZABCDEFGHIJKLMNOPQRSTUV</a:t>
            </a:r>
          </a:p>
          <a:p>
            <a:r>
              <a:rPr lang="cs-CZ" altLang="cs-CZ" sz="1600">
                <a:latin typeface="Courier New" panose="02070309020205020404" pitchFamily="49" charset="0"/>
              </a:rPr>
              <a:t>X XYZABCDEFGHIJKLMNOPQRSTUVW</a:t>
            </a:r>
          </a:p>
          <a:p>
            <a:r>
              <a:rPr lang="cs-CZ" altLang="cs-CZ" sz="1600">
                <a:latin typeface="Courier New" panose="02070309020205020404" pitchFamily="49" charset="0"/>
              </a:rPr>
              <a:t>Y YZABCDEFGHIJKLMNOPQRSTUVWX</a:t>
            </a:r>
          </a:p>
          <a:p>
            <a:r>
              <a:rPr lang="cs-CZ" altLang="cs-CZ" sz="1600">
                <a:latin typeface="Courier New" panose="02070309020205020404" pitchFamily="49" charset="0"/>
              </a:rPr>
              <a:t>Z ZABCDEFGHIJKLMNOPQRSTUVWXY</a:t>
            </a:r>
          </a:p>
        </p:txBody>
      </p:sp>
      <p:sp>
        <p:nvSpPr>
          <p:cNvPr id="126980" name="Text Box 4"/>
          <p:cNvSpPr txBox="1">
            <a:spLocks noChangeArrowheads="1"/>
          </p:cNvSpPr>
          <p:nvPr/>
        </p:nvSpPr>
        <p:spPr bwMode="auto">
          <a:xfrm>
            <a:off x="6456364" y="4724400"/>
            <a:ext cx="36734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sz="1600" dirty="0"/>
              <a:t>Klíč:				 PAVELPAV</a:t>
            </a:r>
          </a:p>
          <a:p>
            <a:pPr>
              <a:spcBef>
                <a:spcPct val="50000"/>
              </a:spcBef>
            </a:pPr>
            <a:r>
              <a:rPr lang="cs-CZ" altLang="cs-CZ" sz="1600" dirty="0"/>
              <a:t>Otevřený text:		ALBATROS</a:t>
            </a:r>
          </a:p>
          <a:p>
            <a:pPr>
              <a:spcBef>
                <a:spcPct val="50000"/>
              </a:spcBef>
            </a:pPr>
            <a:r>
              <a:rPr lang="cs-CZ" altLang="cs-CZ" sz="1600" dirty="0"/>
              <a:t>Šifrový text:		LLGWICOX</a:t>
            </a:r>
          </a:p>
        </p:txBody>
      </p:sp>
      <p:sp>
        <p:nvSpPr>
          <p:cNvPr id="126981" name="Line 5"/>
          <p:cNvSpPr>
            <a:spLocks noChangeShapeType="1"/>
          </p:cNvSpPr>
          <p:nvPr/>
        </p:nvSpPr>
        <p:spPr bwMode="auto">
          <a:xfrm flipH="1" flipV="1">
            <a:off x="2711450" y="4221163"/>
            <a:ext cx="5653088"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6982" name="Line 6"/>
          <p:cNvSpPr>
            <a:spLocks noChangeShapeType="1"/>
          </p:cNvSpPr>
          <p:nvPr/>
        </p:nvSpPr>
        <p:spPr bwMode="auto">
          <a:xfrm flipH="1" flipV="1">
            <a:off x="4259264" y="4257675"/>
            <a:ext cx="4105275" cy="10429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6983" name="Line 7"/>
          <p:cNvSpPr>
            <a:spLocks noChangeShapeType="1"/>
          </p:cNvSpPr>
          <p:nvPr/>
        </p:nvSpPr>
        <p:spPr bwMode="auto">
          <a:xfrm>
            <a:off x="4259264" y="584200"/>
            <a:ext cx="4141787" cy="5113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6984" name="Line 8"/>
          <p:cNvSpPr>
            <a:spLocks noChangeShapeType="1"/>
          </p:cNvSpPr>
          <p:nvPr/>
        </p:nvSpPr>
        <p:spPr bwMode="auto">
          <a:xfrm flipH="1" flipV="1">
            <a:off x="2674938" y="584201"/>
            <a:ext cx="5905500" cy="42132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6985" name="Line 9"/>
          <p:cNvSpPr>
            <a:spLocks noChangeShapeType="1"/>
          </p:cNvSpPr>
          <p:nvPr/>
        </p:nvSpPr>
        <p:spPr bwMode="auto">
          <a:xfrm flipH="1" flipV="1">
            <a:off x="4187825" y="549275"/>
            <a:ext cx="4356100" cy="4681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6986" name="Line 10"/>
          <p:cNvSpPr>
            <a:spLocks noChangeShapeType="1"/>
          </p:cNvSpPr>
          <p:nvPr/>
        </p:nvSpPr>
        <p:spPr bwMode="auto">
          <a:xfrm>
            <a:off x="4259264" y="584201"/>
            <a:ext cx="4249737" cy="5076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6987" name="Line 11"/>
          <p:cNvSpPr>
            <a:spLocks noChangeShapeType="1"/>
          </p:cNvSpPr>
          <p:nvPr/>
        </p:nvSpPr>
        <p:spPr bwMode="auto">
          <a:xfrm flipH="1" flipV="1">
            <a:off x="4224339" y="692150"/>
            <a:ext cx="34925" cy="3492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26988" name="Text Box 12"/>
          <p:cNvSpPr txBox="1">
            <a:spLocks noChangeArrowheads="1"/>
          </p:cNvSpPr>
          <p:nvPr/>
        </p:nvSpPr>
        <p:spPr bwMode="auto">
          <a:xfrm>
            <a:off x="6384131" y="1848188"/>
            <a:ext cx="483321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1710 - Ital </a:t>
            </a:r>
            <a:r>
              <a:rPr lang="cs-CZ" altLang="cs-CZ" sz="2000" dirty="0" err="1"/>
              <a:t>Giovani</a:t>
            </a:r>
            <a:r>
              <a:rPr lang="cs-CZ" altLang="cs-CZ" sz="2000" dirty="0"/>
              <a:t> </a:t>
            </a:r>
            <a:r>
              <a:rPr lang="cs-CZ" altLang="cs-CZ" sz="2000" dirty="0" err="1"/>
              <a:t>Sestri</a:t>
            </a:r>
            <a:endParaRPr lang="cs-CZ" altLang="cs-CZ" sz="2000" dirty="0"/>
          </a:p>
          <a:p>
            <a:pPr>
              <a:spcBef>
                <a:spcPct val="50000"/>
              </a:spcBef>
            </a:pPr>
            <a:r>
              <a:rPr lang="cs-CZ" altLang="cs-CZ" sz="2000" dirty="0"/>
              <a:t>Úprava </a:t>
            </a:r>
            <a:r>
              <a:rPr lang="cs-CZ" altLang="cs-CZ" sz="2000" dirty="0" err="1"/>
              <a:t>Vigenérově</a:t>
            </a:r>
            <a:r>
              <a:rPr lang="cs-CZ" altLang="cs-CZ" sz="2000" dirty="0"/>
              <a:t> systému…</a:t>
            </a:r>
          </a:p>
          <a:p>
            <a:pPr>
              <a:spcBef>
                <a:spcPct val="50000"/>
              </a:spcBef>
            </a:pPr>
            <a:r>
              <a:rPr lang="cs-CZ" altLang="cs-CZ" sz="2000" dirty="0"/>
              <a:t>V 19.století pojmenován podle obdobného systému admirála </a:t>
            </a:r>
            <a:r>
              <a:rPr lang="cs-CZ" altLang="cs-CZ" sz="2000" dirty="0" err="1"/>
              <a:t>Beuforta</a:t>
            </a:r>
            <a:r>
              <a:rPr lang="cs-CZ" altLang="cs-CZ" sz="2000" dirty="0"/>
              <a:t> (se kterým se někdy zaměňuje)  </a:t>
            </a:r>
          </a:p>
        </p:txBody>
      </p:sp>
    </p:spTree>
    <p:extLst>
      <p:ext uri="{BB962C8B-B14F-4D97-AF65-F5344CB8AC3E}">
        <p14:creationId xmlns:p14="http://schemas.microsoft.com/office/powerpoint/2010/main" val="1373537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8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98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698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698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6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1" grpId="0" animBg="1"/>
      <p:bldP spid="126982" grpId="0" animBg="1"/>
      <p:bldP spid="126983" grpId="0" animBg="1"/>
      <p:bldP spid="126984" grpId="0" animBg="1"/>
      <p:bldP spid="126985" grpId="0" animBg="1"/>
      <p:bldP spid="126986" grpId="0" animBg="1"/>
      <p:bldP spid="12698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4294967295"/>
          </p:nvPr>
        </p:nvSpPr>
        <p:spPr>
          <a:xfrm>
            <a:off x="3540125" y="152400"/>
            <a:ext cx="2133600" cy="539750"/>
          </a:xfrm>
          <a:prstGeom prst="rect">
            <a:avLst/>
          </a:prstGeom>
        </p:spPr>
        <p:txBody>
          <a:bodyPr/>
          <a:lstStyle/>
          <a:p>
            <a:fld id="{1C03D711-1442-444F-B6DE-AE20F758C174}" type="datetime8">
              <a:rPr lang="en-US" altLang="cs-CZ"/>
              <a:pPr/>
              <a:t>9/24/2023 6:42 AM</a:t>
            </a:fld>
            <a:endParaRPr lang="cs-CZ" altLang="cs-CZ"/>
          </a:p>
        </p:txBody>
      </p:sp>
      <p:sp>
        <p:nvSpPr>
          <p:cNvPr id="5"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5AAB2958-2463-469B-9913-5734270E25A1}" type="slidenum">
              <a:rPr lang="cs-CZ" altLang="cs-CZ"/>
              <a:pPr/>
              <a:t>34</a:t>
            </a:fld>
            <a:endParaRPr lang="cs-CZ" altLang="cs-CZ"/>
          </a:p>
        </p:txBody>
      </p:sp>
      <p:sp>
        <p:nvSpPr>
          <p:cNvPr id="129026" name="Rectangle 2"/>
          <p:cNvSpPr>
            <a:spLocks noGrp="1" noChangeArrowheads="1"/>
          </p:cNvSpPr>
          <p:nvPr>
            <p:ph type="title"/>
          </p:nvPr>
        </p:nvSpPr>
        <p:spPr>
          <a:xfrm>
            <a:off x="1919289" y="296863"/>
            <a:ext cx="8027987" cy="792162"/>
          </a:xfrm>
        </p:spPr>
        <p:txBody>
          <a:bodyPr/>
          <a:lstStyle/>
          <a:p>
            <a:r>
              <a:rPr lang="cs-CZ" altLang="cs-CZ"/>
              <a:t>Svět chce šifrovat</a:t>
            </a:r>
          </a:p>
        </p:txBody>
      </p:sp>
      <p:sp>
        <p:nvSpPr>
          <p:cNvPr id="129027" name="Text Box 3"/>
          <p:cNvSpPr txBox="1">
            <a:spLocks noChangeArrowheads="1"/>
          </p:cNvSpPr>
          <p:nvPr/>
        </p:nvSpPr>
        <p:spPr bwMode="auto">
          <a:xfrm>
            <a:off x="1249436" y="1089025"/>
            <a:ext cx="10403847"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b="1" dirty="0"/>
              <a:t>1. Morseovka </a:t>
            </a:r>
          </a:p>
          <a:p>
            <a:r>
              <a:rPr lang="cs-CZ" altLang="cs-CZ" sz="2000" dirty="0"/>
              <a:t>Samuel F. B. Morse vynalezl a patentoval v roce 1840 telegraf. </a:t>
            </a:r>
          </a:p>
          <a:p>
            <a:endParaRPr lang="cs-CZ" altLang="cs-CZ" sz="2000" dirty="0"/>
          </a:p>
          <a:p>
            <a:r>
              <a:rPr lang="cs-CZ" altLang="cs-CZ" sz="2000" b="1" dirty="0"/>
              <a:t>2. Černé komnaty </a:t>
            </a:r>
          </a:p>
          <a:p>
            <a:r>
              <a:rPr lang="cs-CZ" altLang="cs-CZ" sz="2000" dirty="0"/>
              <a:t>1844 – Anglie </a:t>
            </a:r>
          </a:p>
          <a:p>
            <a:r>
              <a:rPr lang="cs-CZ" altLang="cs-CZ" sz="2000" dirty="0"/>
              <a:t>1848 – Francie, Rakousko-Uhersko (</a:t>
            </a:r>
            <a:r>
              <a:rPr lang="cs-CZ" altLang="cs-CZ" sz="2000" dirty="0" err="1"/>
              <a:t>Geheime</a:t>
            </a:r>
            <a:r>
              <a:rPr lang="cs-CZ" altLang="cs-CZ" sz="2000" dirty="0"/>
              <a:t> </a:t>
            </a:r>
            <a:r>
              <a:rPr lang="cs-CZ" altLang="cs-CZ" sz="2000" dirty="0" err="1"/>
              <a:t>Kabinetts-Kanzlei</a:t>
            </a:r>
            <a:r>
              <a:rPr lang="cs-CZ" altLang="cs-CZ" sz="2000" dirty="0"/>
              <a:t>)</a:t>
            </a:r>
          </a:p>
          <a:p>
            <a:r>
              <a:rPr lang="cs-CZ" altLang="cs-CZ" sz="2000" dirty="0"/>
              <a:t>Paradoxně si teprve nyní lidé začali o své soukromí více zajímat.</a:t>
            </a:r>
          </a:p>
          <a:p>
            <a:endParaRPr lang="cs-CZ" altLang="cs-CZ" sz="2000" dirty="0"/>
          </a:p>
          <a:p>
            <a:r>
              <a:rPr lang="cs-CZ" altLang="cs-CZ" sz="2000" b="1" dirty="0"/>
              <a:t>3. Ochrana telegrafních zpráv</a:t>
            </a:r>
          </a:p>
          <a:p>
            <a:r>
              <a:rPr lang="cs-CZ" altLang="cs-CZ" sz="2000" dirty="0"/>
              <a:t>Francis O. J. Smith vydal komerční telegrafní kód pod názvem </a:t>
            </a:r>
            <a:r>
              <a:rPr lang="cs-CZ" altLang="cs-CZ" sz="2000" i="1" dirty="0" err="1"/>
              <a:t>The</a:t>
            </a:r>
            <a:r>
              <a:rPr lang="cs-CZ" altLang="cs-CZ" sz="2000" i="1" dirty="0"/>
              <a:t> </a:t>
            </a:r>
            <a:r>
              <a:rPr lang="cs-CZ" altLang="cs-CZ" sz="2000" i="1" dirty="0" err="1"/>
              <a:t>Secret</a:t>
            </a:r>
            <a:r>
              <a:rPr lang="cs-CZ" altLang="cs-CZ" sz="2000" i="1" dirty="0"/>
              <a:t> </a:t>
            </a:r>
            <a:r>
              <a:rPr lang="cs-CZ" altLang="cs-CZ" sz="2000" i="1" dirty="0" err="1"/>
              <a:t>Corresponding</a:t>
            </a:r>
            <a:r>
              <a:rPr lang="cs-CZ" altLang="cs-CZ" sz="2000" i="1" dirty="0"/>
              <a:t> </a:t>
            </a:r>
            <a:r>
              <a:rPr lang="cs-CZ" altLang="cs-CZ" sz="2000" i="1" dirty="0" err="1"/>
              <a:t>Vocabulary</a:t>
            </a:r>
            <a:r>
              <a:rPr lang="cs-CZ" altLang="cs-CZ" sz="2000" i="1" dirty="0"/>
              <a:t>; </a:t>
            </a:r>
            <a:r>
              <a:rPr lang="cs-CZ" altLang="cs-CZ" sz="2000" i="1" dirty="0" err="1"/>
              <a:t>Adapted</a:t>
            </a:r>
            <a:r>
              <a:rPr lang="cs-CZ" altLang="cs-CZ" sz="2000" i="1" dirty="0"/>
              <a:t> to </a:t>
            </a:r>
            <a:r>
              <a:rPr lang="cs-CZ" altLang="cs-CZ" sz="2000" i="1" dirty="0" err="1"/>
              <a:t>Morse's</a:t>
            </a:r>
            <a:r>
              <a:rPr lang="cs-CZ" altLang="cs-CZ" sz="2000" i="1" dirty="0"/>
              <a:t> </a:t>
            </a:r>
            <a:r>
              <a:rPr lang="cs-CZ" altLang="cs-CZ" sz="2000" i="1" dirty="0" err="1"/>
              <a:t>Electro-Magnetic</a:t>
            </a:r>
            <a:r>
              <a:rPr lang="cs-CZ" altLang="cs-CZ" sz="2000" i="1" dirty="0"/>
              <a:t> </a:t>
            </a:r>
            <a:r>
              <a:rPr lang="cs-CZ" altLang="cs-CZ" sz="2000" i="1" dirty="0" err="1"/>
              <a:t>Telegraph</a:t>
            </a:r>
            <a:r>
              <a:rPr lang="cs-CZ" altLang="cs-CZ" sz="2000" dirty="0"/>
              <a:t> (Slovník tajného dopisování upravený pro použití ve spojení s Morseovým elektromagnetickým telegramem). Obsahuje i 67 vět .</a:t>
            </a:r>
          </a:p>
          <a:p>
            <a:r>
              <a:rPr lang="cs-CZ" altLang="cs-CZ" sz="2000" dirty="0"/>
              <a:t> Vychází další a další rozsáhlejší telegrafní kódy až se 100 000 položkami.</a:t>
            </a:r>
          </a:p>
          <a:p>
            <a:endParaRPr lang="cs-CZ" altLang="cs-CZ" sz="2000" dirty="0"/>
          </a:p>
          <a:p>
            <a:r>
              <a:rPr lang="cs-CZ" altLang="cs-CZ" sz="2000" b="1" dirty="0"/>
              <a:t>4. Poznámka k dělbě šifer na pětice</a:t>
            </a:r>
          </a:p>
          <a:p>
            <a:r>
              <a:rPr lang="cs-CZ" altLang="cs-CZ" sz="2000" dirty="0"/>
              <a:t>1. července 1904 vstoupily v platnost v Anglii nové telegrafní předpisy. Mimo jiné obsahují požadavek, že šifrový text musí být předáván ve skupinách po pěti znacích. </a:t>
            </a:r>
          </a:p>
        </p:txBody>
      </p:sp>
    </p:spTree>
    <p:extLst>
      <p:ext uri="{BB962C8B-B14F-4D97-AF65-F5344CB8AC3E}">
        <p14:creationId xmlns:p14="http://schemas.microsoft.com/office/powerpoint/2010/main" val="3514898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ástupný symbol pro datum 3"/>
          <p:cNvSpPr>
            <a:spLocks noGrp="1"/>
          </p:cNvSpPr>
          <p:nvPr>
            <p:ph type="dt" sz="half" idx="4294967295"/>
          </p:nvPr>
        </p:nvSpPr>
        <p:spPr>
          <a:xfrm>
            <a:off x="3540125" y="152400"/>
            <a:ext cx="2133600" cy="539750"/>
          </a:xfrm>
          <a:prstGeom prst="rect">
            <a:avLst/>
          </a:prstGeom>
        </p:spPr>
        <p:txBody>
          <a:bodyPr/>
          <a:lstStyle/>
          <a:p>
            <a:fld id="{B99F6E58-0D2D-4A9B-84C8-8FC396AB9868}" type="datetime8">
              <a:rPr lang="en-US" altLang="cs-CZ"/>
              <a:pPr/>
              <a:t>9/24/2023 6:42 AM</a:t>
            </a:fld>
            <a:endParaRPr lang="cs-CZ" altLang="cs-CZ"/>
          </a:p>
        </p:txBody>
      </p:sp>
      <p:sp>
        <p:nvSpPr>
          <p:cNvPr id="15"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410EF4AF-346E-464E-9061-6B2881451486}" type="slidenum">
              <a:rPr lang="cs-CZ" altLang="cs-CZ"/>
              <a:pPr/>
              <a:t>35</a:t>
            </a:fld>
            <a:endParaRPr lang="cs-CZ" altLang="cs-CZ"/>
          </a:p>
        </p:txBody>
      </p:sp>
      <p:sp>
        <p:nvSpPr>
          <p:cNvPr id="131074" name="Rectangle 2"/>
          <p:cNvSpPr>
            <a:spLocks noGrp="1" noChangeArrowheads="1"/>
          </p:cNvSpPr>
          <p:nvPr>
            <p:ph type="title"/>
          </p:nvPr>
        </p:nvSpPr>
        <p:spPr>
          <a:xfrm>
            <a:off x="6275389" y="296863"/>
            <a:ext cx="4573587" cy="792162"/>
          </a:xfrm>
        </p:spPr>
        <p:txBody>
          <a:bodyPr>
            <a:normAutofit fontScale="90000"/>
          </a:bodyPr>
          <a:lstStyle/>
          <a:p>
            <a:pPr algn="ctr"/>
            <a:r>
              <a:rPr lang="cs-CZ" altLang="cs-CZ"/>
              <a:t>Francis Beaufort (systém Beaufort</a:t>
            </a:r>
            <a:r>
              <a:rPr lang="cs-CZ" altLang="cs-CZ" b="0"/>
              <a:t>)</a:t>
            </a:r>
            <a:endParaRPr lang="cs-CZ" altLang="cs-CZ"/>
          </a:p>
        </p:txBody>
      </p:sp>
      <p:sp>
        <p:nvSpPr>
          <p:cNvPr id="131075" name="Text Box 3"/>
          <p:cNvSpPr txBox="1">
            <a:spLocks noChangeArrowheads="1"/>
          </p:cNvSpPr>
          <p:nvPr/>
        </p:nvSpPr>
        <p:spPr bwMode="auto">
          <a:xfrm>
            <a:off x="2495550" y="409576"/>
            <a:ext cx="3671888" cy="547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r>
              <a:rPr lang="cs-CZ" altLang="cs-CZ" sz="1600">
                <a:latin typeface="Courier New" panose="02070309020205020404" pitchFamily="49" charset="0"/>
              </a:rPr>
              <a:t>A ABCDEFGHIJKLMNOPQRSTUVWXYZ</a:t>
            </a:r>
          </a:p>
          <a:p>
            <a:r>
              <a:rPr lang="cs-CZ" altLang="cs-CZ" sz="1600">
                <a:latin typeface="Courier New" panose="02070309020205020404" pitchFamily="49" charset="0"/>
              </a:rPr>
              <a:t>B BCDEFGHIJKLMNOPQRSTUVWXYZA</a:t>
            </a:r>
          </a:p>
          <a:p>
            <a:r>
              <a:rPr lang="cs-CZ" altLang="cs-CZ" sz="1600">
                <a:latin typeface="Courier New" panose="02070309020205020404" pitchFamily="49" charset="0"/>
              </a:rPr>
              <a:t>C CDEFGHIJKLMNOPQRSTUVWXYZAB</a:t>
            </a:r>
          </a:p>
          <a:p>
            <a:r>
              <a:rPr lang="cs-CZ" altLang="cs-CZ" sz="1600">
                <a:latin typeface="Courier New" panose="02070309020205020404" pitchFamily="49" charset="0"/>
              </a:rPr>
              <a:t>D DEFGHIJKLMNOPQRSTUVWXYZABC</a:t>
            </a:r>
          </a:p>
          <a:p>
            <a:r>
              <a:rPr lang="cs-CZ" altLang="cs-CZ" sz="1600">
                <a:latin typeface="Courier New" panose="02070309020205020404" pitchFamily="49" charset="0"/>
              </a:rPr>
              <a:t>E EFGHIJKLMNOPQRSTUVWXYZABCD</a:t>
            </a:r>
          </a:p>
          <a:p>
            <a:r>
              <a:rPr lang="cs-CZ" altLang="cs-CZ" sz="1600">
                <a:latin typeface="Courier New" panose="02070309020205020404" pitchFamily="49" charset="0"/>
              </a:rPr>
              <a:t>F FGHIJKLMNOPQRSTUVWXYZABCDE</a:t>
            </a:r>
          </a:p>
          <a:p>
            <a:r>
              <a:rPr lang="cs-CZ" altLang="cs-CZ" sz="1600">
                <a:latin typeface="Courier New" panose="02070309020205020404" pitchFamily="49" charset="0"/>
              </a:rPr>
              <a:t>G GHIJKLMNOPQRSTUVWXYZABCDEF</a:t>
            </a:r>
          </a:p>
          <a:p>
            <a:r>
              <a:rPr lang="cs-CZ" altLang="cs-CZ" sz="1600">
                <a:latin typeface="Courier New" panose="02070309020205020404" pitchFamily="49" charset="0"/>
              </a:rPr>
              <a:t>H HIJKLMNOPQRSTUVWXYZABCDEFG</a:t>
            </a:r>
          </a:p>
          <a:p>
            <a:r>
              <a:rPr lang="cs-CZ" altLang="cs-CZ" sz="1600">
                <a:latin typeface="Courier New" panose="02070309020205020404" pitchFamily="49" charset="0"/>
              </a:rPr>
              <a:t>I IJKLMNOPQRSTUVWXYZABCDEFGH</a:t>
            </a:r>
          </a:p>
          <a:p>
            <a:r>
              <a:rPr lang="cs-CZ" altLang="cs-CZ" sz="1600">
                <a:latin typeface="Courier New" panose="02070309020205020404" pitchFamily="49" charset="0"/>
              </a:rPr>
              <a:t>J JKLMNOPQRSTUVWXYZABCDEFGHI</a:t>
            </a:r>
          </a:p>
          <a:p>
            <a:r>
              <a:rPr lang="cs-CZ" altLang="cs-CZ" sz="1600">
                <a:latin typeface="Courier New" panose="02070309020205020404" pitchFamily="49" charset="0"/>
              </a:rPr>
              <a:t>K KLMNOPQRSTUVWXYZABCDEFGHIJ</a:t>
            </a:r>
          </a:p>
          <a:p>
            <a:r>
              <a:rPr lang="cs-CZ" altLang="cs-CZ" sz="1600">
                <a:latin typeface="Courier New" panose="02070309020205020404" pitchFamily="49" charset="0"/>
              </a:rPr>
              <a:t>L LMNOPQRSTUVWXYZABCDEFGHIJK</a:t>
            </a:r>
          </a:p>
          <a:p>
            <a:r>
              <a:rPr lang="cs-CZ" altLang="cs-CZ" sz="1600">
                <a:latin typeface="Courier New" panose="02070309020205020404" pitchFamily="49" charset="0"/>
              </a:rPr>
              <a:t>M MNOPQRSTUVWXYZABCDEFGHIJKL</a:t>
            </a:r>
          </a:p>
          <a:p>
            <a:r>
              <a:rPr lang="cs-CZ" altLang="cs-CZ" sz="1600">
                <a:latin typeface="Courier New" panose="02070309020205020404" pitchFamily="49" charset="0"/>
              </a:rPr>
              <a:t>N NOPQRSTUVWXYZABCDEFGHIJKLM</a:t>
            </a:r>
          </a:p>
          <a:p>
            <a:r>
              <a:rPr lang="cs-CZ" altLang="cs-CZ" sz="1600">
                <a:latin typeface="Courier New" panose="02070309020205020404" pitchFamily="49" charset="0"/>
              </a:rPr>
              <a:t>O OPQRSTUVWXYZABCDEFGHIJKLMN</a:t>
            </a:r>
          </a:p>
          <a:p>
            <a:r>
              <a:rPr lang="cs-CZ" altLang="cs-CZ" sz="1600">
                <a:latin typeface="Courier New" panose="02070309020205020404" pitchFamily="49" charset="0"/>
              </a:rPr>
              <a:t>P PQRSTUVWXYZABCDEFGHIJKLMNO</a:t>
            </a:r>
          </a:p>
          <a:p>
            <a:r>
              <a:rPr lang="cs-CZ" altLang="cs-CZ" sz="1600">
                <a:latin typeface="Courier New" panose="02070309020205020404" pitchFamily="49" charset="0"/>
              </a:rPr>
              <a:t>Q QRSTUVWXYZABCDEFGHIJKLMNOP</a:t>
            </a:r>
          </a:p>
          <a:p>
            <a:pPr algn="ctr"/>
            <a:r>
              <a:rPr lang="cs-CZ" altLang="cs-CZ" sz="1600">
                <a:latin typeface="Courier New" panose="02070309020205020404" pitchFamily="49" charset="0"/>
              </a:rPr>
              <a:t>...</a:t>
            </a:r>
          </a:p>
          <a:p>
            <a:r>
              <a:rPr lang="cs-CZ" altLang="cs-CZ" sz="1600">
                <a:latin typeface="Courier New" panose="02070309020205020404" pitchFamily="49" charset="0"/>
              </a:rPr>
              <a:t>W WXYZABCDEFGHIJKLMNOPQRSTUV</a:t>
            </a:r>
          </a:p>
          <a:p>
            <a:r>
              <a:rPr lang="cs-CZ" altLang="cs-CZ" sz="1600">
                <a:latin typeface="Courier New" panose="02070309020205020404" pitchFamily="49" charset="0"/>
              </a:rPr>
              <a:t>X XYZABCDEFGHIJKLMNOPQRSTUVW</a:t>
            </a:r>
          </a:p>
          <a:p>
            <a:r>
              <a:rPr lang="cs-CZ" altLang="cs-CZ" sz="1600">
                <a:latin typeface="Courier New" panose="02070309020205020404" pitchFamily="49" charset="0"/>
              </a:rPr>
              <a:t>Y YZABCDEFGHIJKLMNOPQRSTUVWX</a:t>
            </a:r>
          </a:p>
          <a:p>
            <a:r>
              <a:rPr lang="cs-CZ" altLang="cs-CZ" sz="1600">
                <a:latin typeface="Courier New" panose="02070309020205020404" pitchFamily="49" charset="0"/>
              </a:rPr>
              <a:t>Z ZABCDEFGHIJKLMNOPQRSTUVWXY</a:t>
            </a:r>
          </a:p>
        </p:txBody>
      </p:sp>
      <p:sp>
        <p:nvSpPr>
          <p:cNvPr id="131076" name="Text Box 4"/>
          <p:cNvSpPr txBox="1">
            <a:spLocks noChangeArrowheads="1"/>
          </p:cNvSpPr>
          <p:nvPr/>
        </p:nvSpPr>
        <p:spPr bwMode="auto">
          <a:xfrm>
            <a:off x="6419851" y="4779518"/>
            <a:ext cx="38893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1600" dirty="0">
                <a:latin typeface="Arial Unicode MS" panose="020B0604020202020204" pitchFamily="34" charset="-128"/>
              </a:rPr>
              <a:t>Klíč:				PAVELPAV</a:t>
            </a:r>
          </a:p>
          <a:p>
            <a:pPr>
              <a:spcBef>
                <a:spcPct val="50000"/>
              </a:spcBef>
            </a:pPr>
            <a:r>
              <a:rPr lang="cs-CZ" altLang="cs-CZ" sz="1600" dirty="0">
                <a:latin typeface="Arial Unicode MS" panose="020B0604020202020204" pitchFamily="34" charset="-128"/>
              </a:rPr>
              <a:t>Otevřený text:		 ALBATROS</a:t>
            </a:r>
          </a:p>
          <a:p>
            <a:pPr>
              <a:spcBef>
                <a:spcPct val="50000"/>
              </a:spcBef>
            </a:pPr>
            <a:r>
              <a:rPr lang="cs-CZ" altLang="cs-CZ" sz="1600" dirty="0">
                <a:latin typeface="Arial Unicode MS" panose="020B0604020202020204" pitchFamily="34" charset="-128"/>
              </a:rPr>
              <a:t>Šifrový text:	         PPUEYMD</a:t>
            </a:r>
          </a:p>
        </p:txBody>
      </p:sp>
      <p:sp>
        <p:nvSpPr>
          <p:cNvPr id="131077" name="Line 5"/>
          <p:cNvSpPr>
            <a:spLocks noChangeShapeType="1"/>
          </p:cNvSpPr>
          <p:nvPr/>
        </p:nvSpPr>
        <p:spPr bwMode="auto">
          <a:xfrm flipH="1" flipV="1">
            <a:off x="4691064" y="549275"/>
            <a:ext cx="3673475" cy="4319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1078" name="Line 6"/>
          <p:cNvSpPr>
            <a:spLocks noChangeShapeType="1"/>
          </p:cNvSpPr>
          <p:nvPr/>
        </p:nvSpPr>
        <p:spPr bwMode="auto">
          <a:xfrm flipH="1" flipV="1">
            <a:off x="2603500" y="584201"/>
            <a:ext cx="5761038" cy="4716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1079" name="Line 7"/>
          <p:cNvSpPr>
            <a:spLocks noChangeShapeType="1"/>
          </p:cNvSpPr>
          <p:nvPr/>
        </p:nvSpPr>
        <p:spPr bwMode="auto">
          <a:xfrm>
            <a:off x="4727575" y="584200"/>
            <a:ext cx="3708400" cy="5113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1080" name="Line 8"/>
          <p:cNvSpPr>
            <a:spLocks noChangeShapeType="1"/>
          </p:cNvSpPr>
          <p:nvPr/>
        </p:nvSpPr>
        <p:spPr bwMode="auto">
          <a:xfrm flipH="1" flipV="1">
            <a:off x="2711451" y="3249614"/>
            <a:ext cx="5832475" cy="2016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1081" name="Line 9"/>
          <p:cNvSpPr>
            <a:spLocks noChangeShapeType="1"/>
          </p:cNvSpPr>
          <p:nvPr/>
        </p:nvSpPr>
        <p:spPr bwMode="auto">
          <a:xfrm flipH="1" flipV="1">
            <a:off x="4764089" y="3321051"/>
            <a:ext cx="3779837" cy="15478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1082" name="Line 10"/>
          <p:cNvSpPr>
            <a:spLocks noChangeShapeType="1"/>
          </p:cNvSpPr>
          <p:nvPr/>
        </p:nvSpPr>
        <p:spPr bwMode="auto">
          <a:xfrm>
            <a:off x="4764089" y="657226"/>
            <a:ext cx="3889375" cy="50403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1083" name="Line 11"/>
          <p:cNvSpPr>
            <a:spLocks noChangeShapeType="1"/>
          </p:cNvSpPr>
          <p:nvPr/>
        </p:nvSpPr>
        <p:spPr bwMode="auto">
          <a:xfrm flipH="1" flipV="1">
            <a:off x="4691063" y="620714"/>
            <a:ext cx="36512" cy="2663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31085" name="Text Box 13"/>
          <p:cNvSpPr txBox="1">
            <a:spLocks noChangeArrowheads="1"/>
          </p:cNvSpPr>
          <p:nvPr/>
        </p:nvSpPr>
        <p:spPr bwMode="auto">
          <a:xfrm>
            <a:off x="6419851" y="1437968"/>
            <a:ext cx="5503862"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000" dirty="0"/>
              <a:t>Angličan, admirál sir Francis Beaufort (1774-1857) – nabídl „lidem“ jednoduchý, levný způsob šifrování telegrafních zpráv.</a:t>
            </a:r>
          </a:p>
          <a:p>
            <a:pPr>
              <a:spcBef>
                <a:spcPct val="50000"/>
              </a:spcBef>
            </a:pPr>
            <a:r>
              <a:rPr lang="cs-CZ" altLang="cs-CZ" sz="2000" dirty="0"/>
              <a:t>Prodej – tabulka, návod na obsluhu a tvoření hesel.</a:t>
            </a:r>
          </a:p>
        </p:txBody>
      </p:sp>
    </p:spTree>
    <p:extLst>
      <p:ext uri="{BB962C8B-B14F-4D97-AF65-F5344CB8AC3E}">
        <p14:creationId xmlns:p14="http://schemas.microsoft.com/office/powerpoint/2010/main" val="3888114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07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108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08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108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10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animBg="1"/>
      <p:bldP spid="131078" grpId="0" animBg="1"/>
      <p:bldP spid="131079" grpId="0" animBg="1"/>
      <p:bldP spid="131080" grpId="0" animBg="1"/>
      <p:bldP spid="131081" grpId="0" animBg="1"/>
      <p:bldP spid="131082" grpId="0" animBg="1"/>
      <p:bldP spid="13108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datum 3"/>
          <p:cNvSpPr>
            <a:spLocks noGrp="1"/>
          </p:cNvSpPr>
          <p:nvPr>
            <p:ph type="dt" sz="half" idx="10"/>
          </p:nvPr>
        </p:nvSpPr>
        <p:spPr/>
        <p:txBody>
          <a:bodyPr/>
          <a:lstStyle/>
          <a:p>
            <a:fld id="{1B9772AB-342D-4E0E-8F22-9158DE41C04A}" type="datetime8">
              <a:rPr lang="en-US" altLang="cs-CZ"/>
              <a:pPr/>
              <a:t>9/24/2023 6:42 AM</a:t>
            </a:fld>
            <a:endParaRPr lang="cs-CZ" altLang="cs-CZ"/>
          </a:p>
        </p:txBody>
      </p:sp>
      <p:sp>
        <p:nvSpPr>
          <p:cNvPr id="8" name="Zástupný symbol pro číslo snímku 4"/>
          <p:cNvSpPr>
            <a:spLocks noGrp="1"/>
          </p:cNvSpPr>
          <p:nvPr>
            <p:ph type="sldNum" sz="quarter" idx="11"/>
          </p:nvPr>
        </p:nvSpPr>
        <p:spPr/>
        <p:txBody>
          <a:bodyPr/>
          <a:lstStyle/>
          <a:p>
            <a:r>
              <a:rPr lang="cs-CZ" altLang="cs-CZ"/>
              <a:t> Slide</a:t>
            </a:r>
            <a:fld id="{3AAFEA32-B027-42E2-865C-FFD925A9B78F}" type="slidenum">
              <a:rPr lang="cs-CZ" altLang="cs-CZ"/>
              <a:pPr/>
              <a:t>36</a:t>
            </a:fld>
            <a:endParaRPr lang="cs-CZ" altLang="cs-CZ"/>
          </a:p>
        </p:txBody>
      </p:sp>
      <p:sp>
        <p:nvSpPr>
          <p:cNvPr id="133122" name="Rectangle 2"/>
          <p:cNvSpPr>
            <a:spLocks noGrp="1" noChangeArrowheads="1"/>
          </p:cNvSpPr>
          <p:nvPr>
            <p:ph type="title"/>
          </p:nvPr>
        </p:nvSpPr>
        <p:spPr>
          <a:xfrm>
            <a:off x="2027238" y="620713"/>
            <a:ext cx="8229600" cy="387350"/>
          </a:xfrm>
        </p:spPr>
        <p:txBody>
          <a:bodyPr>
            <a:normAutofit fontScale="90000"/>
          </a:bodyPr>
          <a:lstStyle/>
          <a:p>
            <a:r>
              <a:rPr lang="cs-CZ" altLang="cs-CZ"/>
              <a:t>Porovnání systémů</a:t>
            </a:r>
          </a:p>
        </p:txBody>
      </p:sp>
      <p:sp>
        <p:nvSpPr>
          <p:cNvPr id="133123" name="Text Box 3"/>
          <p:cNvSpPr txBox="1">
            <a:spLocks noChangeArrowheads="1"/>
          </p:cNvSpPr>
          <p:nvPr/>
        </p:nvSpPr>
        <p:spPr bwMode="auto">
          <a:xfrm>
            <a:off x="1935162" y="421389"/>
            <a:ext cx="802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s-CZ" altLang="cs-CZ"/>
          </a:p>
        </p:txBody>
      </p:sp>
      <p:sp>
        <p:nvSpPr>
          <p:cNvPr id="133124" name="Text Box 4"/>
          <p:cNvSpPr txBox="1">
            <a:spLocks noChangeArrowheads="1"/>
          </p:cNvSpPr>
          <p:nvPr/>
        </p:nvSpPr>
        <p:spPr bwMode="auto">
          <a:xfrm>
            <a:off x="2008188" y="2809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cs-CZ" altLang="cs-CZ"/>
          </a:p>
        </p:txBody>
      </p:sp>
      <p:pic>
        <p:nvPicPr>
          <p:cNvPr id="133125" name="Picture 5" descr="tab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764" y="961139"/>
            <a:ext cx="9012718" cy="287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26" name="Picture 6" descr="tab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5433" y="3903147"/>
            <a:ext cx="9129690" cy="287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5361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3"/>
          <p:cNvSpPr>
            <a:spLocks noGrp="1"/>
          </p:cNvSpPr>
          <p:nvPr>
            <p:ph type="dt" sz="half" idx="10"/>
          </p:nvPr>
        </p:nvSpPr>
        <p:spPr/>
        <p:txBody>
          <a:bodyPr/>
          <a:lstStyle/>
          <a:p>
            <a:fld id="{BDCB5ECD-AA9B-4B35-B183-A681173C5DCD}" type="datetime8">
              <a:rPr lang="en-US" altLang="cs-CZ"/>
              <a:pPr/>
              <a:t>9/24/2023 6:42 AM</a:t>
            </a:fld>
            <a:endParaRPr lang="cs-CZ" altLang="cs-CZ"/>
          </a:p>
        </p:txBody>
      </p:sp>
      <p:sp>
        <p:nvSpPr>
          <p:cNvPr id="7" name="Zástupný symbol pro číslo snímku 4"/>
          <p:cNvSpPr>
            <a:spLocks noGrp="1"/>
          </p:cNvSpPr>
          <p:nvPr>
            <p:ph type="sldNum" sz="quarter" idx="11"/>
          </p:nvPr>
        </p:nvSpPr>
        <p:spPr/>
        <p:txBody>
          <a:bodyPr/>
          <a:lstStyle/>
          <a:p>
            <a:r>
              <a:rPr lang="cs-CZ" altLang="cs-CZ"/>
              <a:t> Slide</a:t>
            </a:r>
            <a:fld id="{9AD8121B-C439-4E4A-BBD2-DCD6C2E18D35}" type="slidenum">
              <a:rPr lang="cs-CZ" altLang="cs-CZ"/>
              <a:pPr/>
              <a:t>37</a:t>
            </a:fld>
            <a:endParaRPr lang="cs-CZ" altLang="cs-CZ"/>
          </a:p>
        </p:txBody>
      </p:sp>
      <p:sp>
        <p:nvSpPr>
          <p:cNvPr id="135170" name="Rectangle 2"/>
          <p:cNvSpPr>
            <a:spLocks noGrp="1" noChangeArrowheads="1"/>
          </p:cNvSpPr>
          <p:nvPr>
            <p:ph type="title"/>
          </p:nvPr>
        </p:nvSpPr>
        <p:spPr>
          <a:xfrm>
            <a:off x="2063750" y="476250"/>
            <a:ext cx="8229600" cy="387350"/>
          </a:xfrm>
        </p:spPr>
        <p:txBody>
          <a:bodyPr>
            <a:normAutofit fontScale="90000"/>
          </a:bodyPr>
          <a:lstStyle/>
          <a:p>
            <a:r>
              <a:rPr lang="cs-CZ" altLang="cs-CZ"/>
              <a:t>Porovnání systémů</a:t>
            </a:r>
          </a:p>
        </p:txBody>
      </p:sp>
      <p:sp>
        <p:nvSpPr>
          <p:cNvPr id="135171" name="Text Box 3"/>
          <p:cNvSpPr txBox="1">
            <a:spLocks noChangeArrowheads="1"/>
          </p:cNvSpPr>
          <p:nvPr/>
        </p:nvSpPr>
        <p:spPr bwMode="auto">
          <a:xfrm>
            <a:off x="2063750" y="488285"/>
            <a:ext cx="802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s-CZ" altLang="cs-CZ"/>
          </a:p>
        </p:txBody>
      </p:sp>
      <p:sp>
        <p:nvSpPr>
          <p:cNvPr id="135172" name="Text Box 4"/>
          <p:cNvSpPr txBox="1">
            <a:spLocks noChangeArrowheads="1"/>
          </p:cNvSpPr>
          <p:nvPr/>
        </p:nvSpPr>
        <p:spPr bwMode="auto">
          <a:xfrm>
            <a:off x="2008188" y="2809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cs-CZ" altLang="cs-CZ"/>
          </a:p>
        </p:txBody>
      </p:sp>
      <p:sp>
        <p:nvSpPr>
          <p:cNvPr id="135173" name="Text Box 5"/>
          <p:cNvSpPr txBox="1">
            <a:spLocks noChangeArrowheads="1"/>
          </p:cNvSpPr>
          <p:nvPr/>
        </p:nvSpPr>
        <p:spPr bwMode="auto">
          <a:xfrm>
            <a:off x="607091" y="1336602"/>
            <a:ext cx="10780379"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b="1" dirty="0"/>
              <a:t>Francouz de </a:t>
            </a:r>
            <a:r>
              <a:rPr lang="cs-CZ" altLang="cs-CZ" sz="2000" b="1" dirty="0" err="1"/>
              <a:t>Viaris</a:t>
            </a:r>
            <a:r>
              <a:rPr lang="cs-CZ" altLang="cs-CZ" sz="2000" b="1" dirty="0"/>
              <a:t> (1847-1901)</a:t>
            </a:r>
            <a:r>
              <a:rPr lang="cs-CZ" altLang="cs-CZ" sz="2000" dirty="0"/>
              <a:t>, vlastním jménem </a:t>
            </a:r>
            <a:r>
              <a:rPr lang="cs-CZ" altLang="cs-CZ" sz="2000" dirty="0" err="1"/>
              <a:t>Marquis</a:t>
            </a:r>
            <a:r>
              <a:rPr lang="cs-CZ" altLang="cs-CZ" sz="2000" dirty="0"/>
              <a:t> </a:t>
            </a:r>
            <a:r>
              <a:rPr lang="cs-CZ" altLang="cs-CZ" sz="2000" dirty="0" err="1"/>
              <a:t>Gaetan</a:t>
            </a:r>
            <a:r>
              <a:rPr lang="cs-CZ" altLang="cs-CZ" sz="2000" dirty="0"/>
              <a:t> </a:t>
            </a:r>
            <a:r>
              <a:rPr lang="cs-CZ" altLang="cs-CZ" sz="2000" dirty="0" err="1"/>
              <a:t>Henri</a:t>
            </a:r>
            <a:r>
              <a:rPr lang="cs-CZ" altLang="cs-CZ" sz="2000" dirty="0"/>
              <a:t> Leon </a:t>
            </a:r>
            <a:r>
              <a:rPr lang="cs-CZ" altLang="cs-CZ" sz="2000" dirty="0" err="1"/>
              <a:t>Viarizio</a:t>
            </a:r>
            <a:r>
              <a:rPr lang="cs-CZ" altLang="cs-CZ" sz="2000" dirty="0"/>
              <a:t> di </a:t>
            </a:r>
            <a:r>
              <a:rPr lang="cs-CZ" altLang="cs-CZ" sz="2000" dirty="0" err="1"/>
              <a:t>Lesegno</a:t>
            </a:r>
            <a:r>
              <a:rPr lang="cs-CZ" altLang="cs-CZ" sz="2000" dirty="0"/>
              <a:t>) publikoval v roce </a:t>
            </a:r>
            <a:r>
              <a:rPr lang="cs-CZ" altLang="cs-CZ" sz="2000" b="1" dirty="0"/>
              <a:t>1888</a:t>
            </a:r>
            <a:r>
              <a:rPr lang="cs-CZ" altLang="cs-CZ" sz="2000" dirty="0"/>
              <a:t> v odborném časopise </a:t>
            </a:r>
            <a:r>
              <a:rPr lang="cs-CZ" altLang="cs-CZ" sz="2000" i="1" dirty="0" err="1"/>
              <a:t>Le</a:t>
            </a:r>
            <a:r>
              <a:rPr lang="cs-CZ" altLang="cs-CZ" sz="2000" i="1" dirty="0"/>
              <a:t> Génie Civil</a:t>
            </a:r>
            <a:r>
              <a:rPr lang="cs-CZ" altLang="cs-CZ" sz="2000" dirty="0"/>
              <a:t> dvoudílný příspěvek, který později vyšel jako kniha pod názvem </a:t>
            </a:r>
            <a:r>
              <a:rPr lang="cs-CZ" altLang="cs-CZ" sz="2000" i="1" dirty="0" err="1"/>
              <a:t>Cryptographie</a:t>
            </a:r>
            <a:r>
              <a:rPr lang="cs-CZ" altLang="cs-CZ" sz="2000" dirty="0"/>
              <a:t>. Příspěvek je cenný tím, že pomocí vzorců osvětlil konstrukci dříve uvedených </a:t>
            </a:r>
            <a:r>
              <a:rPr lang="cs-CZ" altLang="cs-CZ" sz="2000" dirty="0" err="1"/>
              <a:t>polyalfabetických</a:t>
            </a:r>
            <a:r>
              <a:rPr lang="cs-CZ" altLang="cs-CZ" sz="2000" dirty="0"/>
              <a:t> systémů. </a:t>
            </a:r>
          </a:p>
          <a:p>
            <a:endParaRPr lang="cs-CZ" altLang="cs-CZ" sz="2000" dirty="0"/>
          </a:p>
          <a:p>
            <a:r>
              <a:rPr lang="cs-CZ" altLang="cs-CZ" sz="2000" dirty="0"/>
              <a:t>Zavedl označení pro libovolný znak šifrového textu jako řecké písmeno </a:t>
            </a:r>
            <a:r>
              <a:rPr lang="cs-CZ" altLang="cs-CZ" sz="2000" i="1" dirty="0"/>
              <a:t>χ</a:t>
            </a:r>
            <a:r>
              <a:rPr lang="cs-CZ" altLang="cs-CZ" sz="2000" dirty="0"/>
              <a:t> (chí), libovolný znak klíče </a:t>
            </a:r>
            <a:r>
              <a:rPr lang="cs-CZ" altLang="cs-CZ" sz="2000" i="1" dirty="0"/>
              <a:t>Γ</a:t>
            </a:r>
            <a:r>
              <a:rPr lang="cs-CZ" altLang="cs-CZ" sz="2000" dirty="0"/>
              <a:t> (gama) a libovolný znak otevřeného textu písmeno </a:t>
            </a:r>
            <a:r>
              <a:rPr lang="cs-CZ" altLang="cs-CZ" sz="2000" i="1" dirty="0"/>
              <a:t>c</a:t>
            </a:r>
            <a:r>
              <a:rPr lang="cs-CZ" altLang="cs-CZ" sz="2000" dirty="0"/>
              <a:t>. Následně dokázal, že algebraický vzorec </a:t>
            </a:r>
            <a:r>
              <a:rPr lang="cs-CZ" altLang="cs-CZ" sz="2000" i="1" dirty="0"/>
              <a:t>c</a:t>
            </a:r>
            <a:r>
              <a:rPr lang="cs-CZ" altLang="cs-CZ" sz="2000" dirty="0"/>
              <a:t> + </a:t>
            </a:r>
            <a:r>
              <a:rPr lang="cs-CZ" altLang="cs-CZ" sz="2000" i="1" dirty="0"/>
              <a:t>Γ</a:t>
            </a:r>
            <a:r>
              <a:rPr lang="cs-CZ" altLang="cs-CZ" sz="2000" dirty="0"/>
              <a:t> </a:t>
            </a:r>
            <a:r>
              <a:rPr lang="cs-CZ" altLang="cs-CZ" sz="2000" b="1" dirty="0"/>
              <a:t>= </a:t>
            </a:r>
            <a:r>
              <a:rPr lang="cs-CZ" altLang="cs-CZ" sz="2000" i="1" dirty="0"/>
              <a:t>χ</a:t>
            </a:r>
            <a:r>
              <a:rPr lang="cs-CZ" altLang="cs-CZ" sz="2000" dirty="0"/>
              <a:t> popisuje </a:t>
            </a:r>
            <a:r>
              <a:rPr lang="cs-CZ" altLang="cs-CZ" sz="2000" dirty="0" err="1"/>
              <a:t>Vigenérovo</a:t>
            </a:r>
            <a:r>
              <a:rPr lang="cs-CZ" altLang="cs-CZ" sz="2000" dirty="0"/>
              <a:t> šifrování, a to samozřejmě bez ohledu na to, jak je technicky realizováno (tabulkou, kryptografickým proužkem, šifrovacím kotoučem).</a:t>
            </a:r>
          </a:p>
          <a:p>
            <a:endParaRPr lang="cs-CZ" altLang="cs-CZ" sz="2000" dirty="0"/>
          </a:p>
          <a:p>
            <a:r>
              <a:rPr lang="cs-CZ" altLang="cs-CZ" sz="2000" dirty="0"/>
              <a:t>Použijeme-li dnes běžnější značení (</a:t>
            </a:r>
            <a:r>
              <a:rPr lang="cs-CZ" altLang="cs-CZ" sz="2000" i="1" dirty="0"/>
              <a:t>K</a:t>
            </a:r>
            <a:r>
              <a:rPr lang="cs-CZ" altLang="cs-CZ" sz="2000" dirty="0"/>
              <a:t> znak klíče, </a:t>
            </a:r>
            <a:r>
              <a:rPr lang="cs-CZ" altLang="cs-CZ" sz="2000" i="1" dirty="0"/>
              <a:t>O</a:t>
            </a:r>
            <a:r>
              <a:rPr lang="cs-CZ" altLang="cs-CZ" sz="2000" dirty="0"/>
              <a:t> znak otevřeného textu a </a:t>
            </a:r>
            <a:r>
              <a:rPr lang="cs-CZ" altLang="cs-CZ" sz="2000" i="1" dirty="0"/>
              <a:t>Š</a:t>
            </a:r>
            <a:r>
              <a:rPr lang="cs-CZ" altLang="cs-CZ" sz="2000" dirty="0"/>
              <a:t> znak šifrového textu), pak vzorce jednoznačně popisující nejpoužívanější </a:t>
            </a:r>
            <a:r>
              <a:rPr lang="cs-CZ" altLang="cs-CZ" sz="2000" dirty="0" err="1"/>
              <a:t>polyalfabetické</a:t>
            </a:r>
            <a:r>
              <a:rPr lang="cs-CZ" altLang="cs-CZ" sz="2000" dirty="0"/>
              <a:t> systémy jsou:</a:t>
            </a:r>
          </a:p>
          <a:p>
            <a:r>
              <a:rPr lang="cs-CZ" altLang="cs-CZ" sz="2000" dirty="0"/>
              <a:t> </a:t>
            </a:r>
            <a:r>
              <a:rPr lang="cs-CZ" altLang="cs-CZ" sz="2000" b="1" dirty="0"/>
              <a:t>systém</a:t>
            </a:r>
            <a:r>
              <a:rPr lang="cs-CZ" altLang="cs-CZ" sz="2000" dirty="0"/>
              <a:t>			</a:t>
            </a:r>
            <a:r>
              <a:rPr lang="cs-CZ" altLang="cs-CZ" sz="2000" b="1" dirty="0"/>
              <a:t>šifrování</a:t>
            </a:r>
            <a:r>
              <a:rPr lang="cs-CZ" altLang="cs-CZ" sz="2000" dirty="0"/>
              <a:t>			</a:t>
            </a:r>
            <a:r>
              <a:rPr lang="cs-CZ" altLang="cs-CZ" sz="2000" b="1" dirty="0"/>
              <a:t>dešifrování</a:t>
            </a:r>
            <a:endParaRPr lang="cs-CZ" altLang="cs-CZ" sz="2000" dirty="0"/>
          </a:p>
          <a:p>
            <a:r>
              <a:rPr lang="cs-CZ" altLang="cs-CZ" sz="2000" dirty="0" err="1"/>
              <a:t>Vigenére</a:t>
            </a:r>
            <a:r>
              <a:rPr lang="cs-CZ" altLang="cs-CZ" sz="2000" dirty="0"/>
              <a:t>			</a:t>
            </a:r>
            <a:r>
              <a:rPr lang="cs-CZ" altLang="cs-CZ" sz="2000" i="1" dirty="0"/>
              <a:t>O + K = Š			Š – K</a:t>
            </a:r>
            <a:r>
              <a:rPr lang="cs-CZ" altLang="cs-CZ" sz="2000" dirty="0"/>
              <a:t> = O</a:t>
            </a:r>
          </a:p>
          <a:p>
            <a:r>
              <a:rPr lang="cs-CZ" altLang="cs-CZ" sz="2000" dirty="0"/>
              <a:t>Beaufort			</a:t>
            </a:r>
            <a:r>
              <a:rPr lang="cs-CZ" altLang="cs-CZ" sz="2000" i="1" dirty="0"/>
              <a:t>K – O = Š			K – Š = O</a:t>
            </a:r>
            <a:endParaRPr lang="cs-CZ" altLang="cs-CZ" sz="2000" dirty="0"/>
          </a:p>
          <a:p>
            <a:r>
              <a:rPr lang="cs-CZ" altLang="cs-CZ" sz="2000" dirty="0"/>
              <a:t>Varianta Beaufort	</a:t>
            </a:r>
            <a:r>
              <a:rPr lang="cs-CZ" altLang="cs-CZ" sz="2000" i="1" dirty="0"/>
              <a:t>O – K = Š			Š + K = O</a:t>
            </a:r>
          </a:p>
        </p:txBody>
      </p:sp>
    </p:spTree>
    <p:extLst>
      <p:ext uri="{BB962C8B-B14F-4D97-AF65-F5344CB8AC3E}">
        <p14:creationId xmlns:p14="http://schemas.microsoft.com/office/powerpoint/2010/main" val="26611352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datum 3"/>
          <p:cNvSpPr>
            <a:spLocks noGrp="1"/>
          </p:cNvSpPr>
          <p:nvPr>
            <p:ph type="dt" sz="half" idx="10"/>
          </p:nvPr>
        </p:nvSpPr>
        <p:spPr/>
        <p:txBody>
          <a:bodyPr/>
          <a:lstStyle/>
          <a:p>
            <a:fld id="{3A33369F-FF4A-483B-ADD0-B3E2CB0DD05A}" type="datetime8">
              <a:rPr lang="en-US" altLang="cs-CZ"/>
              <a:pPr/>
              <a:t>9/24/2023 6:42 AM</a:t>
            </a:fld>
            <a:endParaRPr lang="cs-CZ" altLang="cs-CZ"/>
          </a:p>
        </p:txBody>
      </p:sp>
      <p:sp>
        <p:nvSpPr>
          <p:cNvPr id="10" name="Zástupný symbol pro číslo snímku 4"/>
          <p:cNvSpPr>
            <a:spLocks noGrp="1"/>
          </p:cNvSpPr>
          <p:nvPr>
            <p:ph type="sldNum" sz="quarter" idx="11"/>
          </p:nvPr>
        </p:nvSpPr>
        <p:spPr/>
        <p:txBody>
          <a:bodyPr/>
          <a:lstStyle/>
          <a:p>
            <a:r>
              <a:rPr lang="cs-CZ" altLang="cs-CZ"/>
              <a:t> Slide</a:t>
            </a:r>
            <a:fld id="{F9748705-454F-455F-851F-870582F73EB5}" type="slidenum">
              <a:rPr lang="cs-CZ" altLang="cs-CZ"/>
              <a:pPr/>
              <a:t>38</a:t>
            </a:fld>
            <a:endParaRPr lang="cs-CZ" altLang="cs-CZ"/>
          </a:p>
        </p:txBody>
      </p:sp>
      <p:sp>
        <p:nvSpPr>
          <p:cNvPr id="137218" name="Rectangle 2"/>
          <p:cNvSpPr>
            <a:spLocks noGrp="1" noChangeArrowheads="1"/>
          </p:cNvSpPr>
          <p:nvPr>
            <p:ph type="title"/>
          </p:nvPr>
        </p:nvSpPr>
        <p:spPr>
          <a:xfrm>
            <a:off x="591448" y="464344"/>
            <a:ext cx="10262082" cy="565123"/>
          </a:xfrm>
        </p:spPr>
        <p:txBody>
          <a:bodyPr>
            <a:normAutofit fontScale="90000"/>
          </a:bodyPr>
          <a:lstStyle/>
          <a:p>
            <a:r>
              <a:rPr lang="cs-CZ" altLang="cs-CZ" dirty="0"/>
              <a:t>Pád </a:t>
            </a:r>
            <a:r>
              <a:rPr lang="cs-CZ" altLang="cs-CZ" dirty="0" err="1"/>
              <a:t>polyalfabetických</a:t>
            </a:r>
            <a:r>
              <a:rPr lang="cs-CZ" altLang="cs-CZ" dirty="0"/>
              <a:t> šifrových systémů</a:t>
            </a:r>
          </a:p>
        </p:txBody>
      </p:sp>
      <p:sp>
        <p:nvSpPr>
          <p:cNvPr id="137219" name="Text Box 3"/>
          <p:cNvSpPr txBox="1">
            <a:spLocks noChangeArrowheads="1"/>
          </p:cNvSpPr>
          <p:nvPr/>
        </p:nvSpPr>
        <p:spPr bwMode="auto">
          <a:xfrm>
            <a:off x="2135189" y="441326"/>
            <a:ext cx="80279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cs-CZ" altLang="cs-CZ"/>
          </a:p>
        </p:txBody>
      </p:sp>
      <p:sp>
        <p:nvSpPr>
          <p:cNvPr id="137220" name="Text Box 4"/>
          <p:cNvSpPr txBox="1">
            <a:spLocks noChangeArrowheads="1"/>
          </p:cNvSpPr>
          <p:nvPr/>
        </p:nvSpPr>
        <p:spPr bwMode="auto">
          <a:xfrm>
            <a:off x="2008188" y="2809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cs-CZ" altLang="cs-CZ"/>
          </a:p>
        </p:txBody>
      </p:sp>
      <p:sp>
        <p:nvSpPr>
          <p:cNvPr id="137221" name="Text Box 5"/>
          <p:cNvSpPr txBox="1">
            <a:spLocks noChangeArrowheads="1"/>
          </p:cNvSpPr>
          <p:nvPr/>
        </p:nvSpPr>
        <p:spPr bwMode="auto">
          <a:xfrm>
            <a:off x="591448" y="1193267"/>
            <a:ext cx="85328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000" b="1" i="1" dirty="0"/>
              <a:t>Charles </a:t>
            </a:r>
            <a:r>
              <a:rPr lang="cs-CZ" altLang="cs-CZ" sz="2000" b="1" i="1" dirty="0" err="1"/>
              <a:t>Babbage</a:t>
            </a:r>
            <a:r>
              <a:rPr lang="cs-CZ" altLang="cs-CZ" sz="2000" dirty="0"/>
              <a:t> (1791-1871), výstřední profesor matematiky.</a:t>
            </a:r>
          </a:p>
          <a:p>
            <a:r>
              <a:rPr lang="cs-CZ" altLang="cs-CZ" sz="2000" dirty="0" err="1"/>
              <a:t>Difference</a:t>
            </a:r>
            <a:r>
              <a:rPr lang="cs-CZ" altLang="cs-CZ" sz="2000" dirty="0"/>
              <a:t> </a:t>
            </a:r>
            <a:r>
              <a:rPr lang="cs-CZ" altLang="cs-CZ" sz="2000" dirty="0" err="1"/>
              <a:t>Engine</a:t>
            </a:r>
            <a:r>
              <a:rPr lang="cs-CZ" altLang="cs-CZ" sz="2000" dirty="0"/>
              <a:t> No.1 a No.2 (mechanické výpočetní stroje, programovatelné instrukce..)</a:t>
            </a:r>
          </a:p>
          <a:p>
            <a:r>
              <a:rPr lang="cs-CZ" altLang="cs-CZ" sz="2000" dirty="0"/>
              <a:t>Kryptoanalýza</a:t>
            </a:r>
          </a:p>
          <a:p>
            <a:pPr>
              <a:buFontTx/>
              <a:buChar char="-"/>
            </a:pPr>
            <a:r>
              <a:rPr lang="cs-CZ" altLang="cs-CZ" sz="2000" dirty="0"/>
              <a:t>Řešení </a:t>
            </a:r>
            <a:r>
              <a:rPr lang="cs-CZ" altLang="cs-CZ" sz="2000" dirty="0" err="1"/>
              <a:t>polyalfabetických</a:t>
            </a:r>
            <a:r>
              <a:rPr lang="cs-CZ" altLang="cs-CZ" sz="2000" dirty="0"/>
              <a:t> šifer pomocí předpokládaného slova </a:t>
            </a:r>
          </a:p>
          <a:p>
            <a:pPr>
              <a:buFontTx/>
              <a:buChar char="-"/>
            </a:pPr>
            <a:r>
              <a:rPr lang="cs-CZ" altLang="cs-CZ" sz="2000" dirty="0"/>
              <a:t>Studium autoklíče (jeho použití zabrání předchozímu útoku)</a:t>
            </a:r>
          </a:p>
        </p:txBody>
      </p:sp>
      <p:sp>
        <p:nvSpPr>
          <p:cNvPr id="137222" name="Text Box 6"/>
          <p:cNvSpPr txBox="1">
            <a:spLocks noChangeArrowheads="1"/>
          </p:cNvSpPr>
          <p:nvPr/>
        </p:nvSpPr>
        <p:spPr bwMode="auto">
          <a:xfrm>
            <a:off x="591448" y="4928686"/>
            <a:ext cx="1004111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cs-CZ" altLang="cs-CZ" sz="2000" b="1" dirty="0"/>
              <a:t>Friedrich Wilhelm </a:t>
            </a:r>
            <a:r>
              <a:rPr lang="cs-CZ" altLang="cs-CZ" sz="2000" b="1" dirty="0" err="1"/>
              <a:t>Kasiski</a:t>
            </a:r>
            <a:endParaRPr lang="cs-CZ" altLang="cs-CZ" sz="2000" b="1" dirty="0"/>
          </a:p>
          <a:p>
            <a:r>
              <a:rPr lang="cs-CZ" altLang="cs-CZ" sz="2000" dirty="0"/>
              <a:t>Důstojník pruské armády Friedrich Wilhelm </a:t>
            </a:r>
            <a:r>
              <a:rPr lang="cs-CZ" altLang="cs-CZ" sz="2000" dirty="0" err="1"/>
              <a:t>Kasiski</a:t>
            </a:r>
            <a:r>
              <a:rPr lang="cs-CZ" altLang="cs-CZ" sz="2000" dirty="0"/>
              <a:t> zveřejnil roku </a:t>
            </a:r>
            <a:r>
              <a:rPr lang="cs-CZ" altLang="cs-CZ" sz="2000" b="1" dirty="0"/>
              <a:t>1863 </a:t>
            </a:r>
            <a:r>
              <a:rPr lang="cs-CZ" altLang="cs-CZ" sz="2000" dirty="0"/>
              <a:t>v knize </a:t>
            </a:r>
            <a:r>
              <a:rPr lang="cs-CZ" altLang="cs-CZ" sz="2000" i="1" dirty="0"/>
              <a:t>Die </a:t>
            </a:r>
            <a:r>
              <a:rPr lang="cs-CZ" altLang="cs-CZ" sz="2000" i="1" dirty="0" err="1"/>
              <a:t>Geheimschrifften</a:t>
            </a:r>
            <a:r>
              <a:rPr lang="cs-CZ" altLang="cs-CZ" sz="2000" i="1" dirty="0"/>
              <a:t> </a:t>
            </a:r>
            <a:r>
              <a:rPr lang="cs-CZ" altLang="cs-CZ" sz="2000" i="1" dirty="0" err="1"/>
              <a:t>und</a:t>
            </a:r>
            <a:r>
              <a:rPr lang="cs-CZ" altLang="cs-CZ" sz="2000" i="1" dirty="0"/>
              <a:t> </a:t>
            </a:r>
            <a:r>
              <a:rPr lang="cs-CZ" altLang="cs-CZ" sz="2000" i="1" dirty="0" err="1"/>
              <a:t>die</a:t>
            </a:r>
            <a:r>
              <a:rPr lang="cs-CZ" altLang="cs-CZ" sz="2000" i="1" dirty="0"/>
              <a:t> </a:t>
            </a:r>
            <a:r>
              <a:rPr lang="cs-CZ" altLang="cs-CZ" sz="2000" i="1" dirty="0" err="1"/>
              <a:t>Dechiffrirkunst</a:t>
            </a:r>
            <a:r>
              <a:rPr lang="cs-CZ" altLang="cs-CZ" sz="2000" dirty="0"/>
              <a:t> (Tajné šifry a umění je dešifrovat) </a:t>
            </a:r>
            <a:r>
              <a:rPr lang="cs-CZ" altLang="cs-CZ" sz="2000" b="1" dirty="0"/>
              <a:t>obecnou metodu na řešení </a:t>
            </a:r>
            <a:r>
              <a:rPr lang="cs-CZ" altLang="cs-CZ" sz="2000" b="1" dirty="0" err="1"/>
              <a:t>Vigenérovy</a:t>
            </a:r>
            <a:r>
              <a:rPr lang="cs-CZ" altLang="cs-CZ" sz="2000" b="1" dirty="0"/>
              <a:t> </a:t>
            </a:r>
            <a:r>
              <a:rPr lang="cs-CZ" altLang="cs-CZ" sz="2000" b="1" dirty="0" err="1"/>
              <a:t>polyalfabetické</a:t>
            </a:r>
            <a:r>
              <a:rPr lang="cs-CZ" altLang="cs-CZ" sz="2000" b="1" dirty="0"/>
              <a:t> šifry</a:t>
            </a:r>
            <a:r>
              <a:rPr lang="cs-CZ" altLang="cs-CZ" sz="2000" dirty="0"/>
              <a:t> (s periodickým heslem) pomocí vyhledání periody hesla a následným zredukováním na řešení řady </a:t>
            </a:r>
            <a:r>
              <a:rPr lang="cs-CZ" altLang="cs-CZ" sz="2000" dirty="0" err="1"/>
              <a:t>monoalfabetických</a:t>
            </a:r>
            <a:r>
              <a:rPr lang="cs-CZ" altLang="cs-CZ" sz="2000" dirty="0"/>
              <a:t> šifer.</a:t>
            </a:r>
          </a:p>
        </p:txBody>
      </p:sp>
      <p:pic>
        <p:nvPicPr>
          <p:cNvPr id="137223" name="Picture 7" descr="babag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4181" y="2188198"/>
            <a:ext cx="2687638" cy="2816225"/>
          </a:xfrm>
          <a:prstGeom prst="rect">
            <a:avLst/>
          </a:prstGeom>
          <a:noFill/>
          <a:extLst>
            <a:ext uri="{909E8E84-426E-40DD-AFC4-6F175D3DCCD1}">
              <a14:hiddenFill xmlns:a14="http://schemas.microsoft.com/office/drawing/2010/main">
                <a:solidFill>
                  <a:srgbClr val="FFFFFF"/>
                </a:solidFill>
              </a14:hiddenFill>
            </a:ext>
          </a:extLst>
        </p:spPr>
      </p:pic>
      <p:sp>
        <p:nvSpPr>
          <p:cNvPr id="137224" name="Text Box 8"/>
          <p:cNvSpPr txBox="1">
            <a:spLocks noChangeArrowheads="1"/>
          </p:cNvSpPr>
          <p:nvPr/>
        </p:nvSpPr>
        <p:spPr bwMode="auto">
          <a:xfrm>
            <a:off x="591448" y="3162479"/>
            <a:ext cx="810101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cs-CZ" altLang="cs-CZ" sz="2000" dirty="0"/>
              <a:t>Jeho nejvýznamnější kryptoanalytický výsledek však pochází pravděpodobně z roku 1854. </a:t>
            </a:r>
            <a:r>
              <a:rPr lang="cs-CZ" altLang="cs-CZ" sz="2000" b="1" dirty="0"/>
              <a:t>Podařilo se mu najít obecný postup řešení </a:t>
            </a:r>
            <a:r>
              <a:rPr lang="cs-CZ" altLang="cs-CZ" sz="2000" b="1" dirty="0" err="1"/>
              <a:t>Vigenérova</a:t>
            </a:r>
            <a:r>
              <a:rPr lang="cs-CZ" altLang="cs-CZ" sz="2000" b="1" dirty="0"/>
              <a:t> šifrového systému s periodickým heslem, a to na základě analýzy vzdálenosti mezi opakováními v šifrovém textu</a:t>
            </a:r>
            <a:r>
              <a:rPr lang="cs-CZ" altLang="cs-CZ" sz="2000" dirty="0"/>
              <a:t>. Tento objev nebyl publikován, později byl nalezen v jeho poznámkách</a:t>
            </a:r>
            <a:r>
              <a:rPr lang="cs-CZ" altLang="cs-CZ" sz="1600" dirty="0"/>
              <a:t>. </a:t>
            </a:r>
          </a:p>
        </p:txBody>
      </p:sp>
    </p:spTree>
    <p:extLst>
      <p:ext uri="{BB962C8B-B14F-4D97-AF65-F5344CB8AC3E}">
        <p14:creationId xmlns:p14="http://schemas.microsoft.com/office/powerpoint/2010/main" val="782162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72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xit" presetSubtype="10" fill="hold" nodeType="clickEffect">
                                  <p:stCondLst>
                                    <p:cond delay="0"/>
                                  </p:stCondLst>
                                  <p:childTnLst>
                                    <p:animEffect transition="out" filter="blinds(horizontal)">
                                      <p:cBhvr>
                                        <p:cTn id="10" dur="500"/>
                                        <p:tgtEl>
                                          <p:spTgt spid="137223"/>
                                        </p:tgtEl>
                                      </p:cBhvr>
                                    </p:animEffect>
                                    <p:set>
                                      <p:cBhvr>
                                        <p:cTn id="11" dur="1" fill="hold">
                                          <p:stCondLst>
                                            <p:cond delay="499"/>
                                          </p:stCondLst>
                                        </p:cTn>
                                        <p:tgtEl>
                                          <p:spTgt spid="137223"/>
                                        </p:tgtEl>
                                        <p:attrNameLst>
                                          <p:attrName>style.visibility</p:attrName>
                                        </p:attrNameLst>
                                      </p:cBhvr>
                                      <p:to>
                                        <p:strVal val="hidden"/>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722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7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2" grpId="0"/>
      <p:bldP spid="13722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4294967295"/>
          </p:nvPr>
        </p:nvSpPr>
        <p:spPr>
          <a:xfrm>
            <a:off x="3540125" y="152400"/>
            <a:ext cx="2133600" cy="539750"/>
          </a:xfrm>
          <a:prstGeom prst="rect">
            <a:avLst/>
          </a:prstGeom>
        </p:spPr>
        <p:txBody>
          <a:bodyPr/>
          <a:lstStyle/>
          <a:p>
            <a:fld id="{AF0FC0D8-8489-4B9D-BC13-3DC93A0DC67E}" type="datetime8">
              <a:rPr lang="en-US" altLang="cs-CZ"/>
              <a:pPr/>
              <a:t>9/24/2023 6:42 AM</a:t>
            </a:fld>
            <a:endParaRPr lang="cs-CZ" altLang="cs-CZ"/>
          </a:p>
        </p:txBody>
      </p:sp>
      <p:sp>
        <p:nvSpPr>
          <p:cNvPr id="5"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481DB0DD-7317-4543-9C2D-0C3B7C1F125C}" type="slidenum">
              <a:rPr lang="cs-CZ" altLang="cs-CZ"/>
              <a:pPr/>
              <a:t>39</a:t>
            </a:fld>
            <a:endParaRPr lang="cs-CZ" altLang="cs-CZ"/>
          </a:p>
        </p:txBody>
      </p:sp>
      <p:sp>
        <p:nvSpPr>
          <p:cNvPr id="139266" name="Rectangle 2"/>
          <p:cNvSpPr>
            <a:spLocks noGrp="1" noChangeArrowheads="1"/>
          </p:cNvSpPr>
          <p:nvPr>
            <p:ph type="title"/>
          </p:nvPr>
        </p:nvSpPr>
        <p:spPr>
          <a:xfrm>
            <a:off x="2971939" y="551359"/>
            <a:ext cx="5324475" cy="801688"/>
          </a:xfrm>
        </p:spPr>
        <p:txBody>
          <a:bodyPr>
            <a:normAutofit/>
          </a:bodyPr>
          <a:lstStyle/>
          <a:p>
            <a:r>
              <a:rPr lang="cs-CZ" altLang="cs-CZ" sz="3200" dirty="0"/>
              <a:t>Happy End</a:t>
            </a:r>
          </a:p>
        </p:txBody>
      </p:sp>
      <p:sp>
        <p:nvSpPr>
          <p:cNvPr id="139267" name="Rectangle 3"/>
          <p:cNvSpPr>
            <a:spLocks noGrp="1" noChangeArrowheads="1"/>
          </p:cNvSpPr>
          <p:nvPr>
            <p:ph type="body" idx="1"/>
          </p:nvPr>
        </p:nvSpPr>
        <p:spPr>
          <a:xfrm>
            <a:off x="595424" y="1514716"/>
            <a:ext cx="11185451" cy="4879686"/>
          </a:xfrm>
        </p:spPr>
        <p:txBody>
          <a:bodyPr>
            <a:normAutofit/>
          </a:bodyPr>
          <a:lstStyle/>
          <a:p>
            <a:pPr>
              <a:buFont typeface="Symbol" panose="05050102010706020507" pitchFamily="18" charset="2"/>
              <a:buNone/>
            </a:pPr>
            <a:r>
              <a:rPr lang="cs-CZ" altLang="cs-CZ" sz="2000" b="1" dirty="0">
                <a:solidFill>
                  <a:schemeClr val="tx1"/>
                </a:solidFill>
              </a:rPr>
              <a:t>	</a:t>
            </a:r>
            <a:r>
              <a:rPr lang="cs-CZ" altLang="cs-CZ" sz="2000" b="1" dirty="0"/>
              <a:t>Gilbert S. </a:t>
            </a:r>
            <a:r>
              <a:rPr lang="cs-CZ" altLang="cs-CZ" sz="2000" b="1" dirty="0" err="1"/>
              <a:t>Vernam</a:t>
            </a:r>
            <a:endParaRPr lang="cs-CZ" altLang="cs-CZ" sz="2000" b="1" dirty="0"/>
          </a:p>
          <a:p>
            <a:pPr>
              <a:buFont typeface="Symbol" panose="05050102010706020507" pitchFamily="18" charset="2"/>
              <a:buNone/>
            </a:pPr>
            <a:endParaRPr lang="cs-CZ" altLang="cs-CZ" sz="2000" b="1" dirty="0"/>
          </a:p>
          <a:p>
            <a:pPr>
              <a:buFont typeface="Symbol" panose="05050102010706020507" pitchFamily="18" charset="2"/>
              <a:buNone/>
            </a:pPr>
            <a:r>
              <a:rPr lang="cs-CZ" altLang="cs-CZ" sz="2000" dirty="0"/>
              <a:t>	1917, Gilbert S. </a:t>
            </a:r>
            <a:r>
              <a:rPr lang="cs-CZ" altLang="cs-CZ" sz="2000" dirty="0" err="1"/>
              <a:t>Vernam</a:t>
            </a:r>
            <a:r>
              <a:rPr lang="cs-CZ" altLang="cs-CZ" sz="2000" dirty="0"/>
              <a:t>, zaměstnanec americké firmy AT&amp;T, vymyslel </a:t>
            </a:r>
            <a:r>
              <a:rPr lang="cs-CZ" altLang="cs-CZ" sz="2000" dirty="0" err="1"/>
              <a:t>polyalfabetický</a:t>
            </a:r>
            <a:r>
              <a:rPr lang="cs-CZ" altLang="cs-CZ" sz="2000" dirty="0"/>
              <a:t> šifrovací stroj schopný používat náhodný neopakující se kód. </a:t>
            </a:r>
          </a:p>
          <a:p>
            <a:pPr>
              <a:buFont typeface="Symbol" panose="05050102010706020507" pitchFamily="18" charset="2"/>
              <a:buNone/>
            </a:pPr>
            <a:endParaRPr lang="cs-CZ" altLang="cs-CZ" sz="2000" dirty="0"/>
          </a:p>
          <a:p>
            <a:pPr>
              <a:buFont typeface="Symbol" panose="05050102010706020507" pitchFamily="18" charset="2"/>
              <a:buNone/>
            </a:pPr>
            <a:r>
              <a:rPr lang="cs-CZ" altLang="cs-CZ" sz="2000" dirty="0"/>
              <a:t>	Do zařízení se vkládala děrná páska s otevřeným textem a současně i děrná páska, na které byl náhodně vyděrovaný klíč (heslo). Šifrový text vznikl sečtením </a:t>
            </a:r>
            <a:r>
              <a:rPr lang="cs-CZ" altLang="cs-CZ" sz="2000" b="1" dirty="0"/>
              <a:t>(odečtením)</a:t>
            </a:r>
            <a:r>
              <a:rPr lang="cs-CZ" altLang="cs-CZ" sz="2000" dirty="0"/>
              <a:t> příslušných bitů obou pásek </a:t>
            </a:r>
            <a:r>
              <a:rPr lang="cs-CZ" altLang="cs-CZ" sz="2000" dirty="0" err="1"/>
              <a:t>mod</a:t>
            </a:r>
            <a:r>
              <a:rPr lang="cs-CZ" altLang="cs-CZ" sz="2000" dirty="0"/>
              <a:t> 2.</a:t>
            </a:r>
          </a:p>
          <a:p>
            <a:pPr>
              <a:buFont typeface="Symbol" panose="05050102010706020507" pitchFamily="18" charset="2"/>
              <a:buNone/>
            </a:pPr>
            <a:endParaRPr lang="cs-CZ" altLang="cs-CZ" sz="2000" dirty="0"/>
          </a:p>
          <a:p>
            <a:pPr>
              <a:buFont typeface="Symbol" panose="05050102010706020507" pitchFamily="18" charset="2"/>
              <a:buNone/>
            </a:pPr>
            <a:r>
              <a:rPr lang="cs-CZ" altLang="cs-CZ" sz="2000" dirty="0"/>
              <a:t>	Velkou výhodou zařízení bylo, že proces šifrování a dešifrování probíhal úplně stejně a automaticky (systém </a:t>
            </a:r>
            <a:r>
              <a:rPr lang="cs-CZ" altLang="cs-CZ" sz="2000" dirty="0" err="1"/>
              <a:t>One</a:t>
            </a:r>
            <a:r>
              <a:rPr lang="cs-CZ" altLang="cs-CZ" sz="2000" dirty="0"/>
              <a:t> </a:t>
            </a:r>
            <a:r>
              <a:rPr lang="cs-CZ" altLang="cs-CZ" sz="2000" dirty="0" err="1"/>
              <a:t>Time</a:t>
            </a:r>
            <a:r>
              <a:rPr lang="cs-CZ" altLang="cs-CZ" sz="2000" dirty="0"/>
              <a:t> </a:t>
            </a:r>
            <a:r>
              <a:rPr lang="cs-CZ" altLang="cs-CZ" sz="2000" dirty="0" err="1"/>
              <a:t>Pad</a:t>
            </a:r>
            <a:r>
              <a:rPr lang="cs-CZ" altLang="cs-CZ" sz="2000" dirty="0"/>
              <a:t>).</a:t>
            </a:r>
          </a:p>
        </p:txBody>
      </p:sp>
    </p:spTree>
    <p:extLst>
      <p:ext uri="{BB962C8B-B14F-4D97-AF65-F5344CB8AC3E}">
        <p14:creationId xmlns:p14="http://schemas.microsoft.com/office/powerpoint/2010/main" val="168535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BDAA90D-382F-4108-A28E-0CC2936A150D}"/>
              </a:ext>
            </a:extLst>
          </p:cNvPr>
          <p:cNvSpPr txBox="1"/>
          <p:nvPr/>
        </p:nvSpPr>
        <p:spPr>
          <a:xfrm>
            <a:off x="346263" y="457470"/>
            <a:ext cx="6098240" cy="2806987"/>
          </a:xfrm>
          <a:prstGeom prst="rect">
            <a:avLst/>
          </a:prstGeom>
          <a:noFill/>
        </p:spPr>
        <p:txBody>
          <a:bodyPr wrap="square">
            <a:spAutoFit/>
          </a:bodyPr>
          <a:lstStyle/>
          <a:p>
            <a:pPr algn="just">
              <a:lnSpc>
                <a:spcPct val="150000"/>
              </a:lnSpc>
            </a:pPr>
            <a:r>
              <a:rPr lang="cs-CZ" sz="2000" dirty="0">
                <a:effectLst/>
                <a:latin typeface="Times New Roman" panose="02020603050405020304" pitchFamily="18" charset="0"/>
                <a:ea typeface="Times New Roman" panose="02020603050405020304" pitchFamily="18" charset="0"/>
              </a:rPr>
              <a:t>Šifrový systém</a:t>
            </a:r>
          </a:p>
          <a:p>
            <a:pPr algn="just">
              <a:lnSpc>
                <a:spcPct val="150000"/>
              </a:lnSpc>
            </a:pPr>
            <a:r>
              <a:rPr lang="cs-CZ" sz="2000" b="1" dirty="0">
                <a:effectLst/>
                <a:latin typeface="Times New Roman" panose="02020603050405020304" pitchFamily="18" charset="0"/>
                <a:ea typeface="Times New Roman" panose="02020603050405020304" pitchFamily="18" charset="0"/>
              </a:rPr>
              <a:t>Šifrový systém</a:t>
            </a:r>
            <a:r>
              <a:rPr lang="cs-CZ" sz="2000" dirty="0">
                <a:effectLst/>
                <a:latin typeface="Times New Roman" panose="02020603050405020304" pitchFamily="18" charset="0"/>
                <a:ea typeface="Times New Roman" panose="02020603050405020304" pitchFamily="18" charset="0"/>
              </a:rPr>
              <a:t> nebo také </a:t>
            </a:r>
            <a:r>
              <a:rPr lang="cs-CZ" sz="2000" b="1" dirty="0">
                <a:effectLst/>
                <a:latin typeface="Times New Roman" panose="02020603050405020304" pitchFamily="18" charset="0"/>
                <a:ea typeface="Times New Roman" panose="02020603050405020304" pitchFamily="18" charset="0"/>
              </a:rPr>
              <a:t>šifrovací</a:t>
            </a:r>
            <a:r>
              <a:rPr lang="cs-CZ" sz="2000" dirty="0">
                <a:effectLst/>
                <a:latin typeface="Times New Roman" panose="02020603050405020304" pitchFamily="18" charset="0"/>
                <a:ea typeface="Times New Roman" panose="02020603050405020304" pitchFamily="18" charset="0"/>
              </a:rPr>
              <a:t> či </a:t>
            </a:r>
            <a:r>
              <a:rPr lang="cs-CZ" sz="2000" b="1" dirty="0">
                <a:effectLst/>
                <a:latin typeface="Times New Roman" panose="02020603050405020304" pitchFamily="18" charset="0"/>
                <a:ea typeface="Times New Roman" panose="02020603050405020304" pitchFamily="18" charset="0"/>
              </a:rPr>
              <a:t>kryptografický systém</a:t>
            </a:r>
            <a:r>
              <a:rPr lang="cs-CZ" sz="2000" dirty="0">
                <a:effectLst/>
                <a:latin typeface="Times New Roman" panose="02020603050405020304" pitchFamily="18" charset="0"/>
                <a:ea typeface="Times New Roman" panose="02020603050405020304" pitchFamily="18" charset="0"/>
              </a:rPr>
              <a:t> je jakýkoliv systém, který lze použít ke změně textu nějaké zprávy s cílem učinit ji nesrozumitelnou komukoliv jinému s výjimkou adresáta, kterému je určena. </a:t>
            </a:r>
          </a:p>
        </p:txBody>
      </p:sp>
      <p:sp>
        <p:nvSpPr>
          <p:cNvPr id="5" name="TextovéPole 4">
            <a:extLst>
              <a:ext uri="{FF2B5EF4-FFF2-40B4-BE49-F238E27FC236}">
                <a16:creationId xmlns:a16="http://schemas.microsoft.com/office/drawing/2014/main" id="{6D5441A0-0DCB-41CA-A0CA-89B69D08C008}"/>
              </a:ext>
            </a:extLst>
          </p:cNvPr>
          <p:cNvSpPr txBox="1"/>
          <p:nvPr/>
        </p:nvSpPr>
        <p:spPr>
          <a:xfrm>
            <a:off x="5747497" y="2879759"/>
            <a:ext cx="6098240" cy="1427570"/>
          </a:xfrm>
          <a:prstGeom prst="rect">
            <a:avLst/>
          </a:prstGeom>
          <a:noFill/>
        </p:spPr>
        <p:txBody>
          <a:bodyPr wrap="square">
            <a:spAutoFit/>
          </a:bodyPr>
          <a:lstStyle/>
          <a:p>
            <a:pPr>
              <a:lnSpc>
                <a:spcPct val="150000"/>
              </a:lnSpc>
            </a:pPr>
            <a:r>
              <a:rPr lang="cs-CZ" sz="2000" dirty="0">
                <a:effectLst/>
                <a:latin typeface="Times New Roman" panose="02020603050405020304" pitchFamily="18" charset="0"/>
                <a:ea typeface="Times New Roman" panose="02020603050405020304" pitchFamily="18" charset="0"/>
              </a:rPr>
              <a:t>Otevřený text</a:t>
            </a:r>
          </a:p>
          <a:p>
            <a:pPr algn="just">
              <a:lnSpc>
                <a:spcPct val="150000"/>
              </a:lnSpc>
            </a:pPr>
            <a:r>
              <a:rPr lang="cs-CZ" sz="2000" dirty="0">
                <a:effectLst/>
                <a:latin typeface="Times New Roman" panose="02020603050405020304" pitchFamily="18" charset="0"/>
                <a:ea typeface="Times New Roman" panose="02020603050405020304" pitchFamily="18" charset="0"/>
              </a:rPr>
              <a:t>Původní text zprávy, ještě před tím, než byl zašifrován, se nazývá </a:t>
            </a:r>
            <a:r>
              <a:rPr lang="cs-CZ" sz="2000" b="1" dirty="0">
                <a:effectLst/>
                <a:latin typeface="Times New Roman" panose="02020603050405020304" pitchFamily="18" charset="0"/>
                <a:ea typeface="Times New Roman" panose="02020603050405020304" pitchFamily="18" charset="0"/>
              </a:rPr>
              <a:t>otevřený text</a:t>
            </a:r>
            <a:r>
              <a:rPr lang="cs-CZ" sz="2000" dirty="0">
                <a:effectLst/>
                <a:latin typeface="Times New Roman" panose="02020603050405020304" pitchFamily="18" charset="0"/>
                <a:ea typeface="Times New Roman" panose="02020603050405020304" pitchFamily="18" charset="0"/>
              </a:rPr>
              <a:t> nebo </a:t>
            </a:r>
            <a:r>
              <a:rPr lang="cs-CZ" sz="2000" b="1" dirty="0">
                <a:effectLst/>
                <a:latin typeface="Times New Roman" panose="02020603050405020304" pitchFamily="18" charset="0"/>
                <a:ea typeface="Times New Roman" panose="02020603050405020304" pitchFamily="18" charset="0"/>
              </a:rPr>
              <a:t>otevřená zpráva</a:t>
            </a:r>
            <a:r>
              <a:rPr lang="cs-CZ" sz="2000" dirty="0">
                <a:effectLst/>
                <a:latin typeface="Times New Roman" panose="02020603050405020304" pitchFamily="18" charset="0"/>
                <a:ea typeface="Times New Roman" panose="02020603050405020304" pitchFamily="18" charset="0"/>
              </a:rPr>
              <a:t>.</a:t>
            </a:r>
          </a:p>
        </p:txBody>
      </p:sp>
      <p:sp>
        <p:nvSpPr>
          <p:cNvPr id="7" name="TextovéPole 6">
            <a:extLst>
              <a:ext uri="{FF2B5EF4-FFF2-40B4-BE49-F238E27FC236}">
                <a16:creationId xmlns:a16="http://schemas.microsoft.com/office/drawing/2014/main" id="{43E2C305-F6F7-4DAB-9E13-D9143B65BBD5}"/>
              </a:ext>
            </a:extLst>
          </p:cNvPr>
          <p:cNvSpPr txBox="1"/>
          <p:nvPr/>
        </p:nvSpPr>
        <p:spPr>
          <a:xfrm>
            <a:off x="440392" y="4553267"/>
            <a:ext cx="10424832" cy="2304733"/>
          </a:xfrm>
          <a:prstGeom prst="rect">
            <a:avLst/>
          </a:prstGeom>
          <a:noFill/>
        </p:spPr>
        <p:txBody>
          <a:bodyPr wrap="square">
            <a:spAutoFit/>
          </a:bodyPr>
          <a:lstStyle/>
          <a:p>
            <a:pPr>
              <a:lnSpc>
                <a:spcPct val="150000"/>
              </a:lnSpc>
            </a:pPr>
            <a:r>
              <a:rPr lang="cs-CZ" sz="2000" dirty="0">
                <a:effectLst/>
                <a:latin typeface="Times New Roman" panose="02020603050405020304" pitchFamily="18" charset="0"/>
                <a:ea typeface="Times New Roman" panose="02020603050405020304" pitchFamily="18" charset="0"/>
              </a:rPr>
              <a:t>Abeceda otevřeného textu / znak otevřeného textu</a:t>
            </a:r>
          </a:p>
          <a:p>
            <a:pPr algn="just">
              <a:lnSpc>
                <a:spcPct val="150000"/>
              </a:lnSpc>
            </a:pPr>
            <a:r>
              <a:rPr lang="cs-CZ" sz="2000" b="1" dirty="0">
                <a:effectLst/>
                <a:latin typeface="Times New Roman" panose="02020603050405020304" pitchFamily="18" charset="0"/>
                <a:ea typeface="Times New Roman" panose="02020603050405020304" pitchFamily="18" charset="0"/>
              </a:rPr>
              <a:t>Abecedou</a:t>
            </a:r>
            <a:r>
              <a:rPr lang="cs-CZ" sz="2000" dirty="0">
                <a:effectLst/>
                <a:latin typeface="Times New Roman" panose="02020603050405020304" pitchFamily="18" charset="0"/>
                <a:ea typeface="Times New Roman" panose="02020603050405020304" pitchFamily="18" charset="0"/>
              </a:rPr>
              <a:t> nebo </a:t>
            </a:r>
            <a:r>
              <a:rPr lang="cs-CZ" sz="2000" b="1" dirty="0">
                <a:effectLst/>
                <a:latin typeface="Times New Roman" panose="02020603050405020304" pitchFamily="18" charset="0"/>
                <a:ea typeface="Times New Roman" panose="02020603050405020304" pitchFamily="18" charset="0"/>
              </a:rPr>
              <a:t>znakem</a:t>
            </a:r>
            <a:r>
              <a:rPr lang="cs-CZ" sz="2000" dirty="0">
                <a:effectLst/>
                <a:latin typeface="Times New Roman" panose="02020603050405020304" pitchFamily="18" charset="0"/>
                <a:ea typeface="Times New Roman" panose="02020603050405020304" pitchFamily="18" charset="0"/>
              </a:rPr>
              <a:t> v otevřeném textu rozumíme jakékoliv písmeno, číslici, interpunkční znaménko atd., které se mohou v otevřeném textu vyskytnout. </a:t>
            </a:r>
            <a:r>
              <a:rPr lang="cs-CZ" sz="2000" b="1" dirty="0">
                <a:effectLst/>
                <a:latin typeface="Times New Roman" panose="02020603050405020304" pitchFamily="18" charset="0"/>
                <a:ea typeface="Times New Roman" panose="02020603050405020304" pitchFamily="18" charset="0"/>
              </a:rPr>
              <a:t>Řetězec</a:t>
            </a:r>
            <a:r>
              <a:rPr lang="cs-CZ" sz="2000" dirty="0">
                <a:effectLst/>
                <a:latin typeface="Times New Roman" panose="02020603050405020304" pitchFamily="18" charset="0"/>
                <a:ea typeface="Times New Roman" panose="02020603050405020304" pitchFamily="18" charset="0"/>
              </a:rPr>
              <a:t> je jakákoliv posloupnost po sobě jdoucích znaků. </a:t>
            </a:r>
            <a:r>
              <a:rPr lang="cs-CZ" sz="2000" b="1" dirty="0">
                <a:effectLst/>
                <a:latin typeface="Times New Roman" panose="02020603050405020304" pitchFamily="18" charset="0"/>
                <a:ea typeface="Times New Roman" panose="02020603050405020304" pitchFamily="18" charset="0"/>
              </a:rPr>
              <a:t>Délka řetězce</a:t>
            </a:r>
            <a:r>
              <a:rPr lang="cs-CZ" sz="2000" dirty="0">
                <a:effectLst/>
                <a:latin typeface="Times New Roman" panose="02020603050405020304" pitchFamily="18" charset="0"/>
                <a:ea typeface="Times New Roman" panose="02020603050405020304" pitchFamily="18" charset="0"/>
              </a:rPr>
              <a:t> je počet znaků, které řetězec obsahuje. </a:t>
            </a:r>
          </a:p>
          <a:p>
            <a:pPr>
              <a:lnSpc>
                <a:spcPct val="150000"/>
              </a:lnSpc>
            </a:pPr>
            <a:r>
              <a:rPr lang="cs-CZ" sz="18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990554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4294967295"/>
          </p:nvPr>
        </p:nvSpPr>
        <p:spPr>
          <a:xfrm>
            <a:off x="3540125" y="152400"/>
            <a:ext cx="2133600" cy="539750"/>
          </a:xfrm>
          <a:prstGeom prst="rect">
            <a:avLst/>
          </a:prstGeom>
        </p:spPr>
        <p:txBody>
          <a:bodyPr/>
          <a:lstStyle/>
          <a:p>
            <a:fld id="{F41B6DED-EF1E-4A18-B16D-3B22057F841C}" type="datetime8">
              <a:rPr lang="en-US" altLang="cs-CZ"/>
              <a:pPr/>
              <a:t>9/24/2023 6:42 AM</a:t>
            </a:fld>
            <a:endParaRPr lang="cs-CZ" altLang="cs-CZ"/>
          </a:p>
        </p:txBody>
      </p:sp>
      <p:sp>
        <p:nvSpPr>
          <p:cNvPr id="5"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4BA03F6E-A976-4AFB-853F-BC26EA8CB5AE}" type="slidenum">
              <a:rPr lang="cs-CZ" altLang="cs-CZ"/>
              <a:pPr/>
              <a:t>40</a:t>
            </a:fld>
            <a:endParaRPr lang="cs-CZ" altLang="cs-CZ"/>
          </a:p>
        </p:txBody>
      </p:sp>
      <p:sp>
        <p:nvSpPr>
          <p:cNvPr id="140290" name="Rectangle 2"/>
          <p:cNvSpPr>
            <a:spLocks noGrp="1" noChangeArrowheads="1"/>
          </p:cNvSpPr>
          <p:nvPr>
            <p:ph type="title"/>
          </p:nvPr>
        </p:nvSpPr>
        <p:spPr>
          <a:xfrm>
            <a:off x="6793614" y="498475"/>
            <a:ext cx="8229600" cy="387350"/>
          </a:xfrm>
        </p:spPr>
        <p:txBody>
          <a:bodyPr>
            <a:noAutofit/>
          </a:bodyPr>
          <a:lstStyle/>
          <a:p>
            <a:r>
              <a:rPr lang="cs-CZ" altLang="cs-CZ" sz="2800" dirty="0"/>
              <a:t>Happy End</a:t>
            </a:r>
          </a:p>
        </p:txBody>
      </p:sp>
      <p:sp>
        <p:nvSpPr>
          <p:cNvPr id="140291" name="Text Box 3"/>
          <p:cNvSpPr txBox="1">
            <a:spLocks noChangeArrowheads="1"/>
          </p:cNvSpPr>
          <p:nvPr/>
        </p:nvSpPr>
        <p:spPr bwMode="auto">
          <a:xfrm>
            <a:off x="623777" y="628765"/>
            <a:ext cx="11568223"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cs-CZ" altLang="cs-CZ" sz="2000" b="1" dirty="0" err="1"/>
              <a:t>Claud</a:t>
            </a:r>
            <a:r>
              <a:rPr lang="cs-CZ" altLang="cs-CZ" sz="2000" b="1" dirty="0"/>
              <a:t> </a:t>
            </a:r>
            <a:r>
              <a:rPr lang="cs-CZ" altLang="cs-CZ" sz="2000" b="1" dirty="0" err="1"/>
              <a:t>Elwood</a:t>
            </a:r>
            <a:r>
              <a:rPr lang="cs-CZ" altLang="cs-CZ" sz="2000" b="1" dirty="0"/>
              <a:t> Shannon</a:t>
            </a:r>
          </a:p>
          <a:p>
            <a:endParaRPr lang="cs-CZ" altLang="cs-CZ" sz="2000" dirty="0"/>
          </a:p>
          <a:p>
            <a:r>
              <a:rPr lang="cs-CZ" altLang="cs-CZ" sz="2000" dirty="0"/>
              <a:t>	V časopise </a:t>
            </a:r>
            <a:r>
              <a:rPr lang="cs-CZ" altLang="cs-CZ" sz="2000" i="1" dirty="0"/>
              <a:t>Bell </a:t>
            </a:r>
            <a:r>
              <a:rPr lang="cs-CZ" altLang="cs-CZ" sz="2000" i="1" dirty="0" err="1"/>
              <a:t>System</a:t>
            </a:r>
            <a:r>
              <a:rPr lang="cs-CZ" altLang="cs-CZ" sz="2000" i="1" dirty="0"/>
              <a:t> </a:t>
            </a:r>
            <a:r>
              <a:rPr lang="cs-CZ" altLang="cs-CZ" sz="2000" i="1" dirty="0" err="1"/>
              <a:t>Technical</a:t>
            </a:r>
            <a:r>
              <a:rPr lang="cs-CZ" altLang="cs-CZ" sz="2000" i="1" dirty="0"/>
              <a:t> </a:t>
            </a:r>
            <a:r>
              <a:rPr lang="cs-CZ" altLang="cs-CZ" sz="2000" i="1" dirty="0" err="1"/>
              <a:t>Journal</a:t>
            </a:r>
            <a:r>
              <a:rPr lang="cs-CZ" altLang="cs-CZ" sz="2000" dirty="0"/>
              <a:t> vyšly dvě práce dalšího z velikánů kryptologie dvacátého století Clauda </a:t>
            </a:r>
            <a:r>
              <a:rPr lang="cs-CZ" altLang="cs-CZ" sz="2000" dirty="0" err="1"/>
              <a:t>Elwooda</a:t>
            </a:r>
            <a:r>
              <a:rPr lang="cs-CZ" altLang="cs-CZ" sz="2000" dirty="0"/>
              <a:t> Shannona. Práce otiskuje časopis v roce 1948 a 1949, jedná se o články "Matematická teorie sdělování" a "Sdělovací teorie tajných systémů".</a:t>
            </a:r>
          </a:p>
          <a:p>
            <a:endParaRPr lang="cs-CZ" altLang="cs-CZ" sz="2000" dirty="0"/>
          </a:p>
          <a:p>
            <a:r>
              <a:rPr lang="cs-CZ" altLang="cs-CZ" sz="2000" dirty="0"/>
              <a:t>	Prvý z článků dal vznik teorii informací, druhý článek pojednával o kryptologii v termínech informační teorie. Pojetí nadbytečnosti (</a:t>
            </a:r>
            <a:r>
              <a:rPr lang="cs-CZ" altLang="cs-CZ" sz="2000" dirty="0" err="1"/>
              <a:t>redundancy</a:t>
            </a:r>
            <a:r>
              <a:rPr lang="cs-CZ" altLang="cs-CZ" sz="2000" dirty="0"/>
              <a:t>) je hlavním termínem, který Shannon zavedl.</a:t>
            </a:r>
          </a:p>
          <a:p>
            <a:endParaRPr lang="cs-CZ" altLang="cs-CZ" sz="2000" dirty="0"/>
          </a:p>
          <a:p>
            <a:r>
              <a:rPr lang="cs-CZ" altLang="cs-CZ" sz="2000" dirty="0"/>
              <a:t>	Díky této teorii se podařilo dokázat, že systém navržený Gilbert S. </a:t>
            </a:r>
            <a:r>
              <a:rPr lang="cs-CZ" altLang="cs-CZ" sz="2000" dirty="0" err="1"/>
              <a:t>Vernamem</a:t>
            </a:r>
            <a:r>
              <a:rPr lang="cs-CZ" altLang="cs-CZ" sz="2000" dirty="0"/>
              <a:t>, který „vyrostl“ z </a:t>
            </a:r>
            <a:r>
              <a:rPr lang="cs-CZ" altLang="cs-CZ" sz="2000" dirty="0" err="1"/>
              <a:t>polyalfabetických</a:t>
            </a:r>
            <a:r>
              <a:rPr lang="cs-CZ" altLang="cs-CZ" sz="2000" dirty="0"/>
              <a:t> šifrových systémů je </a:t>
            </a:r>
            <a:r>
              <a:rPr lang="cs-CZ" altLang="cs-CZ" sz="2000" i="1" dirty="0"/>
              <a:t>bezpečný</a:t>
            </a:r>
            <a:r>
              <a:rPr lang="cs-CZ" altLang="cs-CZ" sz="2000" dirty="0"/>
              <a:t> </a:t>
            </a:r>
            <a:r>
              <a:rPr lang="cs-CZ" altLang="cs-CZ" sz="2000" i="1" dirty="0" err="1"/>
              <a:t>kryptosystém</a:t>
            </a:r>
            <a:r>
              <a:rPr lang="cs-CZ" altLang="cs-CZ" sz="2000" i="1" dirty="0"/>
              <a:t> (tzv. absolutně bezpečný šifrový systém)</a:t>
            </a:r>
            <a:r>
              <a:rPr lang="cs-CZ" altLang="cs-CZ" sz="2000" dirty="0"/>
              <a:t>.</a:t>
            </a:r>
          </a:p>
          <a:p>
            <a:endParaRPr lang="cs-CZ" altLang="cs-CZ" sz="2000" dirty="0"/>
          </a:p>
          <a:p>
            <a:r>
              <a:rPr lang="cs-CZ" altLang="cs-CZ" sz="2000" b="1" dirty="0">
                <a:solidFill>
                  <a:srgbClr val="FF0000"/>
                </a:solidFill>
              </a:rPr>
              <a:t>Podmínky:</a:t>
            </a:r>
          </a:p>
          <a:p>
            <a:pPr>
              <a:buFontTx/>
              <a:buChar char="-"/>
            </a:pPr>
            <a:r>
              <a:rPr lang="cs-CZ" altLang="cs-CZ" sz="2000" dirty="0">
                <a:solidFill>
                  <a:srgbClr val="FF0000"/>
                </a:solidFill>
              </a:rPr>
              <a:t>Heslo musí být náhodné, delší než otevřený text, použité pouze jednou</a:t>
            </a:r>
          </a:p>
          <a:p>
            <a:pPr>
              <a:buFontTx/>
              <a:buChar char="-"/>
            </a:pPr>
            <a:r>
              <a:rPr lang="cs-CZ" altLang="cs-CZ" sz="2000" dirty="0">
                <a:solidFill>
                  <a:srgbClr val="FF0000"/>
                </a:solidFill>
              </a:rPr>
              <a:t>Heslo musí být stejně pravděpodobné</a:t>
            </a:r>
          </a:p>
          <a:p>
            <a:pPr>
              <a:buFontTx/>
              <a:buChar char="-"/>
            </a:pPr>
            <a:r>
              <a:rPr lang="cs-CZ" altLang="cs-CZ" sz="2000" dirty="0">
                <a:solidFill>
                  <a:srgbClr val="FF0000"/>
                </a:solidFill>
              </a:rPr>
              <a:t>Heslo musí být nepředvídatelné</a:t>
            </a:r>
          </a:p>
          <a:p>
            <a:endParaRPr lang="cs-CZ" altLang="cs-CZ" sz="2000" dirty="0">
              <a:solidFill>
                <a:srgbClr val="FF0000"/>
              </a:solidFill>
            </a:endParaRPr>
          </a:p>
          <a:p>
            <a:r>
              <a:rPr lang="cs-CZ" altLang="cs-CZ" sz="2000" dirty="0">
                <a:solidFill>
                  <a:srgbClr val="FF0000"/>
                </a:solidFill>
              </a:rPr>
              <a:t>	Dodnes je tento způsob šifrování jediným známým absolutně bezpečným systémem</a:t>
            </a:r>
            <a:r>
              <a:rPr lang="cs-CZ" altLang="cs-CZ" sz="2000" dirty="0"/>
              <a:t>.</a:t>
            </a:r>
          </a:p>
        </p:txBody>
      </p:sp>
    </p:spTree>
    <p:extLst>
      <p:ext uri="{BB962C8B-B14F-4D97-AF65-F5344CB8AC3E}">
        <p14:creationId xmlns:p14="http://schemas.microsoft.com/office/powerpoint/2010/main" val="4035898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3"/>
          <p:cNvSpPr>
            <a:spLocks noGrp="1"/>
          </p:cNvSpPr>
          <p:nvPr>
            <p:ph type="dt" sz="half" idx="4294967295"/>
          </p:nvPr>
        </p:nvSpPr>
        <p:spPr>
          <a:xfrm>
            <a:off x="3540125" y="152400"/>
            <a:ext cx="2133600" cy="539750"/>
          </a:xfrm>
          <a:prstGeom prst="rect">
            <a:avLst/>
          </a:prstGeom>
        </p:spPr>
        <p:txBody>
          <a:bodyPr/>
          <a:lstStyle/>
          <a:p>
            <a:fld id="{479D16DC-D7CA-4A92-962B-5C95DEE42B94}" type="datetime8">
              <a:rPr lang="en-US" altLang="cs-CZ"/>
              <a:pPr/>
              <a:t>9/24/2023 6:42 AM</a:t>
            </a:fld>
            <a:endParaRPr lang="cs-CZ" altLang="cs-CZ"/>
          </a:p>
        </p:txBody>
      </p:sp>
      <p:sp>
        <p:nvSpPr>
          <p:cNvPr id="6"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6F7F4B16-4949-49A9-9A44-7EA30BFD75E5}" type="slidenum">
              <a:rPr lang="cs-CZ" altLang="cs-CZ"/>
              <a:pPr/>
              <a:t>41</a:t>
            </a:fld>
            <a:endParaRPr lang="cs-CZ" altLang="cs-CZ"/>
          </a:p>
        </p:txBody>
      </p:sp>
      <p:sp>
        <p:nvSpPr>
          <p:cNvPr id="141314" name="Rectangle 2"/>
          <p:cNvSpPr>
            <a:spLocks noGrp="1" noChangeArrowheads="1"/>
          </p:cNvSpPr>
          <p:nvPr>
            <p:ph type="title"/>
          </p:nvPr>
        </p:nvSpPr>
        <p:spPr>
          <a:xfrm>
            <a:off x="2747963" y="657225"/>
            <a:ext cx="3276600" cy="387350"/>
          </a:xfrm>
        </p:spPr>
        <p:txBody>
          <a:bodyPr>
            <a:normAutofit fontScale="90000"/>
          </a:bodyPr>
          <a:lstStyle/>
          <a:p>
            <a:r>
              <a:rPr lang="cs-CZ" altLang="cs-CZ"/>
              <a:t>Použití</a:t>
            </a:r>
          </a:p>
        </p:txBody>
      </p:sp>
      <p:sp>
        <p:nvSpPr>
          <p:cNvPr id="141315" name="Text Box 3"/>
          <p:cNvSpPr txBox="1">
            <a:spLocks noChangeArrowheads="1"/>
          </p:cNvSpPr>
          <p:nvPr/>
        </p:nvSpPr>
        <p:spPr bwMode="auto">
          <a:xfrm>
            <a:off x="457716" y="1735974"/>
            <a:ext cx="747417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endParaRPr lang="cs-CZ" altLang="cs-CZ" sz="2000" dirty="0"/>
          </a:p>
          <a:p>
            <a:r>
              <a:rPr lang="cs-CZ" altLang="cs-CZ" sz="2000" dirty="0"/>
              <a:t>	Po kubánské krizi se obě mocnosti (</a:t>
            </a:r>
            <a:r>
              <a:rPr lang="cs-CZ" altLang="cs-CZ" sz="2000" b="1" dirty="0"/>
              <a:t>USA a SSSR</a:t>
            </a:r>
            <a:r>
              <a:rPr lang="cs-CZ" altLang="cs-CZ" sz="2000" dirty="0"/>
              <a:t>) se domluvily na vybudování horké linky mezi hlavami obou států. </a:t>
            </a:r>
          </a:p>
          <a:p>
            <a:endParaRPr lang="cs-CZ" altLang="cs-CZ" sz="2000" dirty="0"/>
          </a:p>
          <a:p>
            <a:r>
              <a:rPr lang="cs-CZ" altLang="cs-CZ" sz="2000" dirty="0"/>
              <a:t>	Horká linka byla uvedena do provozu 30. 8. 1963. </a:t>
            </a:r>
          </a:p>
          <a:p>
            <a:endParaRPr lang="cs-CZ" altLang="cs-CZ" sz="2000" dirty="0"/>
          </a:p>
          <a:p>
            <a:r>
              <a:rPr lang="cs-CZ" altLang="cs-CZ" sz="2000" dirty="0"/>
              <a:t>	Bylo použilo zařízení </a:t>
            </a:r>
            <a:r>
              <a:rPr lang="cs-CZ" altLang="cs-CZ" sz="2000" b="1" dirty="0"/>
              <a:t>ETCRRM-II </a:t>
            </a:r>
            <a:r>
              <a:rPr lang="cs-CZ" altLang="cs-CZ" sz="2000" dirty="0"/>
              <a:t>(</a:t>
            </a:r>
            <a:r>
              <a:rPr lang="cs-CZ" altLang="cs-CZ" sz="2000" dirty="0" err="1"/>
              <a:t>Electronic</a:t>
            </a:r>
            <a:r>
              <a:rPr lang="cs-CZ" altLang="cs-CZ" sz="2000" dirty="0"/>
              <a:t> </a:t>
            </a:r>
            <a:r>
              <a:rPr lang="cs-CZ" altLang="cs-CZ" sz="2000" dirty="0" err="1"/>
              <a:t>Teleprinter</a:t>
            </a:r>
            <a:r>
              <a:rPr lang="cs-CZ" altLang="cs-CZ" sz="2000" dirty="0"/>
              <a:t> </a:t>
            </a:r>
            <a:r>
              <a:rPr lang="cs-CZ" altLang="cs-CZ" sz="2000" dirty="0" err="1"/>
              <a:t>Cryptographic</a:t>
            </a:r>
            <a:r>
              <a:rPr lang="cs-CZ" altLang="cs-CZ" sz="2000" dirty="0"/>
              <a:t> </a:t>
            </a:r>
            <a:r>
              <a:rPr lang="cs-CZ" altLang="cs-CZ" sz="2000" dirty="0" err="1"/>
              <a:t>Regenerative</a:t>
            </a:r>
            <a:r>
              <a:rPr lang="cs-CZ" altLang="cs-CZ" sz="2000" dirty="0"/>
              <a:t> </a:t>
            </a:r>
            <a:r>
              <a:rPr lang="cs-CZ" altLang="cs-CZ" sz="2000" dirty="0" err="1"/>
              <a:t>Repeater</a:t>
            </a:r>
            <a:r>
              <a:rPr lang="cs-CZ" altLang="cs-CZ" sz="2000" dirty="0"/>
              <a:t> Mixer II). </a:t>
            </a:r>
          </a:p>
          <a:p>
            <a:endParaRPr lang="cs-CZ" altLang="cs-CZ" sz="2000" dirty="0"/>
          </a:p>
          <a:p>
            <a:r>
              <a:rPr lang="cs-CZ" altLang="cs-CZ" sz="2000" dirty="0"/>
              <a:t>	Od heslové pásky se odčítal otevřený (resp. šifrový text), páska s heslem byla ihned po použití automaticky ničena, čímž se mělo zamezit jejímu nechtěnému opětnému použití. </a:t>
            </a:r>
          </a:p>
        </p:txBody>
      </p:sp>
      <p:pic>
        <p:nvPicPr>
          <p:cNvPr id="141316" name="Picture 4" descr="etcr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4472" y="195788"/>
            <a:ext cx="3276600" cy="6531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076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1316"/>
                                        </p:tgtEl>
                                        <p:attrNameLst>
                                          <p:attrName>style.visibility</p:attrName>
                                        </p:attrNameLst>
                                      </p:cBhvr>
                                      <p:to>
                                        <p:strVal val="visible"/>
                                      </p:to>
                                    </p:set>
                                    <p:animEffect transition="in" filter="blinds(horizontal)">
                                      <p:cBhvr>
                                        <p:cTn id="7" dur="500"/>
                                        <p:tgtEl>
                                          <p:spTgt spid="141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datum 3"/>
          <p:cNvSpPr>
            <a:spLocks noGrp="1"/>
          </p:cNvSpPr>
          <p:nvPr>
            <p:ph type="dt" sz="half" idx="4294967295"/>
          </p:nvPr>
        </p:nvSpPr>
        <p:spPr>
          <a:xfrm>
            <a:off x="3540125" y="152400"/>
            <a:ext cx="2133600" cy="539750"/>
          </a:xfrm>
          <a:prstGeom prst="rect">
            <a:avLst/>
          </a:prstGeom>
        </p:spPr>
        <p:txBody>
          <a:bodyPr/>
          <a:lstStyle/>
          <a:p>
            <a:fld id="{40E30C85-CE9D-4883-9744-140F24B47A3D}" type="datetime8">
              <a:rPr lang="en-US" altLang="cs-CZ"/>
              <a:pPr/>
              <a:t>9/24/2023 6:42 AM</a:t>
            </a:fld>
            <a:endParaRPr lang="cs-CZ" altLang="cs-CZ"/>
          </a:p>
        </p:txBody>
      </p:sp>
      <p:sp>
        <p:nvSpPr>
          <p:cNvPr id="7"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143DF63A-2CA4-4DF2-A10F-2CB4A2CBDFBE}" type="slidenum">
              <a:rPr lang="cs-CZ" altLang="cs-CZ"/>
              <a:pPr/>
              <a:t>42</a:t>
            </a:fld>
            <a:endParaRPr lang="cs-CZ" altLang="cs-CZ"/>
          </a:p>
        </p:txBody>
      </p:sp>
      <p:pic>
        <p:nvPicPr>
          <p:cNvPr id="147459" name="Picture 3" descr="Dalibor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1513" y="893663"/>
            <a:ext cx="6657975" cy="3990975"/>
          </a:xfrm>
          <a:prstGeom prst="rect">
            <a:avLst/>
          </a:prstGeom>
          <a:noFill/>
          <a:extLst>
            <a:ext uri="{909E8E84-426E-40DD-AFC4-6F175D3DCCD1}">
              <a14:hiddenFill xmlns:a14="http://schemas.microsoft.com/office/drawing/2010/main">
                <a:solidFill>
                  <a:srgbClr val="FFFFFF"/>
                </a:solidFill>
              </a14:hiddenFill>
            </a:ext>
          </a:extLst>
        </p:spPr>
      </p:pic>
      <p:pic>
        <p:nvPicPr>
          <p:cNvPr id="147460" name="Picture 4" descr="dalib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939" y="971748"/>
            <a:ext cx="3810000" cy="3276600"/>
          </a:xfrm>
          <a:prstGeom prst="rect">
            <a:avLst/>
          </a:prstGeom>
          <a:noFill/>
          <a:extLst>
            <a:ext uri="{909E8E84-426E-40DD-AFC4-6F175D3DCCD1}">
              <a14:hiddenFill xmlns:a14="http://schemas.microsoft.com/office/drawing/2010/main">
                <a:solidFill>
                  <a:srgbClr val="FFFFFF"/>
                </a:solidFill>
              </a14:hiddenFill>
            </a:ext>
          </a:extLst>
        </p:spPr>
      </p:pic>
      <p:sp>
        <p:nvSpPr>
          <p:cNvPr id="147461" name="Rectangle 5"/>
          <p:cNvSpPr>
            <a:spLocks noChangeArrowheads="1"/>
          </p:cNvSpPr>
          <p:nvPr/>
        </p:nvSpPr>
        <p:spPr bwMode="auto">
          <a:xfrm>
            <a:off x="159490" y="4962723"/>
            <a:ext cx="1128633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457200" indent="-457200">
              <a:defRPr sz="2400" b="1">
                <a:solidFill>
                  <a:srgbClr val="339999"/>
                </a:solidFill>
                <a:latin typeface="Arial" panose="020B0604020202020204" pitchFamily="34" charset="0"/>
              </a:defRPr>
            </a:lvl1pPr>
            <a:lvl2pPr indent="-457200">
              <a:defRPr sz="2400" b="1">
                <a:solidFill>
                  <a:srgbClr val="339999"/>
                </a:solidFill>
                <a:latin typeface="Arial" panose="020B0604020202020204" pitchFamily="34" charset="0"/>
              </a:defRPr>
            </a:lvl2pPr>
            <a:lvl3pPr marL="457200" indent="-457200">
              <a:defRPr sz="2400" b="1">
                <a:solidFill>
                  <a:srgbClr val="339999"/>
                </a:solidFill>
                <a:latin typeface="Arial" panose="020B0604020202020204" pitchFamily="34" charset="0"/>
              </a:defRPr>
            </a:lvl3pPr>
            <a:lvl4pPr marL="457200" indent="-457200">
              <a:defRPr sz="2400" b="1">
                <a:solidFill>
                  <a:srgbClr val="339999"/>
                </a:solidFill>
                <a:latin typeface="Arial" panose="020B0604020202020204" pitchFamily="34" charset="0"/>
              </a:defRPr>
            </a:lvl4pPr>
            <a:lvl5pPr marL="457200" indent="-457200">
              <a:defRPr sz="2400" b="1">
                <a:solidFill>
                  <a:srgbClr val="339999"/>
                </a:solidFill>
                <a:latin typeface="Arial" panose="020B0604020202020204" pitchFamily="34" charset="0"/>
              </a:defRPr>
            </a:lvl5pPr>
            <a:lvl6pPr marL="914400" indent="-457200" fontAlgn="base">
              <a:spcBef>
                <a:spcPct val="0"/>
              </a:spcBef>
              <a:spcAft>
                <a:spcPct val="0"/>
              </a:spcAft>
              <a:defRPr sz="2400" b="1">
                <a:solidFill>
                  <a:srgbClr val="339999"/>
                </a:solidFill>
                <a:latin typeface="Arial" panose="020B0604020202020204" pitchFamily="34" charset="0"/>
              </a:defRPr>
            </a:lvl6pPr>
            <a:lvl7pPr marL="1371600" indent="-457200" fontAlgn="base">
              <a:spcBef>
                <a:spcPct val="0"/>
              </a:spcBef>
              <a:spcAft>
                <a:spcPct val="0"/>
              </a:spcAft>
              <a:defRPr sz="2400" b="1">
                <a:solidFill>
                  <a:srgbClr val="339999"/>
                </a:solidFill>
                <a:latin typeface="Arial" panose="020B0604020202020204" pitchFamily="34" charset="0"/>
              </a:defRPr>
            </a:lvl7pPr>
            <a:lvl8pPr marL="1828800" indent="-457200" fontAlgn="base">
              <a:spcBef>
                <a:spcPct val="0"/>
              </a:spcBef>
              <a:spcAft>
                <a:spcPct val="0"/>
              </a:spcAft>
              <a:defRPr sz="2400" b="1">
                <a:solidFill>
                  <a:srgbClr val="339999"/>
                </a:solidFill>
                <a:latin typeface="Arial" panose="020B0604020202020204" pitchFamily="34" charset="0"/>
              </a:defRPr>
            </a:lvl8pPr>
            <a:lvl9pPr marL="2286000" indent="-457200" fontAlgn="base">
              <a:spcBef>
                <a:spcPct val="0"/>
              </a:spcBef>
              <a:spcAft>
                <a:spcPct val="0"/>
              </a:spcAft>
              <a:defRPr sz="2400" b="1">
                <a:solidFill>
                  <a:srgbClr val="339999"/>
                </a:solidFill>
                <a:latin typeface="Arial" panose="020B0604020202020204" pitchFamily="34" charset="0"/>
              </a:defRPr>
            </a:lvl9pPr>
          </a:lstStyle>
          <a:p>
            <a:r>
              <a:rPr lang="cs-CZ" altLang="cs-CZ" sz="1400" b="0" dirty="0">
                <a:solidFill>
                  <a:schemeClr val="tx1"/>
                </a:solidFill>
              </a:rPr>
              <a:t>	</a:t>
            </a:r>
            <a:r>
              <a:rPr lang="cs-CZ" altLang="cs-CZ" sz="2000" b="0" dirty="0">
                <a:solidFill>
                  <a:schemeClr val="tx1"/>
                </a:solidFill>
              </a:rPr>
              <a:t>Šifrovací stroj ŠD – 3 byl vyvinut na Zvláštní správě Ministerstva vnitra ČSR v letech 1958 až 1960 a byl následně vyráběn v 1. spojovací základně Ministerstva národní obrany v Hradci Králové. Celkem bylo v několika sériích vyrobeno 815 kusů tohoto zařízení. Byl používán od roku 1962 a v armádě měl uplatnění až do začátku osmdesátých let minulého století. Jako záložní spojovací prostředek byl veden ještě v roce 1985. </a:t>
            </a:r>
          </a:p>
        </p:txBody>
      </p:sp>
      <p:sp>
        <p:nvSpPr>
          <p:cNvPr id="147463" name="Text Box 7"/>
          <p:cNvSpPr txBox="1">
            <a:spLocks noChangeArrowheads="1"/>
          </p:cNvSpPr>
          <p:nvPr/>
        </p:nvSpPr>
        <p:spPr bwMode="auto">
          <a:xfrm>
            <a:off x="1204430" y="431998"/>
            <a:ext cx="71649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cs-CZ" altLang="cs-CZ" sz="2400" dirty="0"/>
              <a:t>Použití – československý </a:t>
            </a:r>
            <a:r>
              <a:rPr lang="cs-CZ" altLang="cs-CZ" sz="2400" dirty="0" err="1"/>
              <a:t>šifrátor</a:t>
            </a:r>
            <a:r>
              <a:rPr lang="cs-CZ" altLang="cs-CZ" sz="2400" dirty="0"/>
              <a:t> Šifrovací stroj ŠD –3</a:t>
            </a:r>
          </a:p>
        </p:txBody>
      </p:sp>
    </p:spTree>
    <p:extLst>
      <p:ext uri="{BB962C8B-B14F-4D97-AF65-F5344CB8AC3E}">
        <p14:creationId xmlns:p14="http://schemas.microsoft.com/office/powerpoint/2010/main" val="722789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F4CF2F81-B10A-4BC3-A9F8-7827D791D77B}" type="datetime8">
              <a:rPr lang="en-US" altLang="cs-CZ"/>
              <a:pPr/>
              <a:t>9/24/2023 6:42 AM</a:t>
            </a:fld>
            <a:endParaRPr lang="cs-CZ" altLang="cs-CZ"/>
          </a:p>
        </p:txBody>
      </p:sp>
      <p:sp>
        <p:nvSpPr>
          <p:cNvPr id="5" name="Zástupný symbol pro číslo snímku 4"/>
          <p:cNvSpPr>
            <a:spLocks noGrp="1"/>
          </p:cNvSpPr>
          <p:nvPr>
            <p:ph type="sldNum" sz="quarter" idx="11"/>
          </p:nvPr>
        </p:nvSpPr>
        <p:spPr/>
        <p:txBody>
          <a:bodyPr/>
          <a:lstStyle/>
          <a:p>
            <a:r>
              <a:rPr lang="cs-CZ" altLang="cs-CZ"/>
              <a:t> Slide</a:t>
            </a:r>
            <a:fld id="{A5F1B549-D353-4D3D-878E-70B8ED49E938}" type="slidenum">
              <a:rPr lang="cs-CZ" altLang="cs-CZ"/>
              <a:pPr/>
              <a:t>43</a:t>
            </a:fld>
            <a:endParaRPr lang="cs-CZ" altLang="cs-CZ"/>
          </a:p>
        </p:txBody>
      </p:sp>
      <p:sp>
        <p:nvSpPr>
          <p:cNvPr id="142338" name="Rectangle 2"/>
          <p:cNvSpPr>
            <a:spLocks noGrp="1" noChangeArrowheads="1"/>
          </p:cNvSpPr>
          <p:nvPr>
            <p:ph type="title"/>
          </p:nvPr>
        </p:nvSpPr>
        <p:spPr>
          <a:xfrm>
            <a:off x="1005860" y="1205717"/>
            <a:ext cx="8229600" cy="387350"/>
          </a:xfrm>
        </p:spPr>
        <p:txBody>
          <a:bodyPr>
            <a:normAutofit fontScale="90000"/>
          </a:bodyPr>
          <a:lstStyle/>
          <a:p>
            <a:r>
              <a:rPr lang="cs-CZ" altLang="cs-CZ" dirty="0"/>
              <a:t>Použití</a:t>
            </a:r>
          </a:p>
        </p:txBody>
      </p:sp>
      <p:sp>
        <p:nvSpPr>
          <p:cNvPr id="142339" name="Text Box 3"/>
          <p:cNvSpPr txBox="1">
            <a:spLocks noChangeArrowheads="1"/>
          </p:cNvSpPr>
          <p:nvPr/>
        </p:nvSpPr>
        <p:spPr bwMode="auto">
          <a:xfrm>
            <a:off x="595424" y="2179603"/>
            <a:ext cx="10866474"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cs-CZ" altLang="cs-CZ" sz="2000" dirty="0"/>
              <a:t>	Modifikace systému byla v praxi používána v době studené války tajnými službami (BND, CIA apod.).  </a:t>
            </a:r>
          </a:p>
          <a:p>
            <a:endParaRPr lang="cs-CZ" altLang="cs-CZ" sz="2000" dirty="0"/>
          </a:p>
          <a:p>
            <a:r>
              <a:rPr lang="cs-CZ" altLang="cs-CZ" sz="2000" dirty="0"/>
              <a:t>	Otevřený text se nejprve převedl do číselné podoby a to zpravidla pomocí </a:t>
            </a:r>
            <a:r>
              <a:rPr lang="cs-CZ" altLang="cs-CZ" sz="2000" b="1" dirty="0"/>
              <a:t>jedno-dvoumístné číselné záměny</a:t>
            </a:r>
            <a:r>
              <a:rPr lang="cs-CZ" altLang="cs-CZ" sz="2000" dirty="0"/>
              <a:t>.</a:t>
            </a:r>
          </a:p>
          <a:p>
            <a:endParaRPr lang="cs-CZ" altLang="cs-CZ" sz="2000" dirty="0"/>
          </a:p>
          <a:p>
            <a:r>
              <a:rPr lang="cs-CZ" altLang="cs-CZ" sz="2000" dirty="0"/>
              <a:t>	Následovalo přičtení dohodnuté číselné sekvence – hesla. </a:t>
            </a:r>
          </a:p>
          <a:p>
            <a:endParaRPr lang="cs-CZ" altLang="cs-CZ" sz="2000" dirty="0"/>
          </a:p>
          <a:p>
            <a:r>
              <a:rPr lang="cs-CZ" altLang="cs-CZ" sz="2000" dirty="0"/>
              <a:t>	V závěrečné ukázce použijeme originální převodovou tabulku používanou západoněmeckou tajnou službou </a:t>
            </a:r>
            <a:r>
              <a:rPr lang="cs-CZ" altLang="cs-CZ" sz="2000" b="1" dirty="0"/>
              <a:t>BND </a:t>
            </a:r>
            <a:r>
              <a:rPr lang="cs-CZ" altLang="cs-CZ" sz="2000" dirty="0"/>
              <a:t>(</a:t>
            </a:r>
            <a:r>
              <a:rPr lang="cs-CZ" altLang="cs-CZ" sz="2000" dirty="0" err="1"/>
              <a:t>Bundes</a:t>
            </a:r>
            <a:r>
              <a:rPr lang="cs-CZ" altLang="cs-CZ" sz="2000" dirty="0"/>
              <a:t> </a:t>
            </a:r>
            <a:r>
              <a:rPr lang="cs-CZ" altLang="cs-CZ" sz="2000" dirty="0" err="1"/>
              <a:t>Nachrichten</a:t>
            </a:r>
            <a:r>
              <a:rPr lang="cs-CZ" altLang="cs-CZ" sz="2000" dirty="0"/>
              <a:t> </a:t>
            </a:r>
            <a:r>
              <a:rPr lang="cs-CZ" altLang="cs-CZ" sz="2000" dirty="0" err="1"/>
              <a:t>Dienst</a:t>
            </a:r>
            <a:r>
              <a:rPr lang="cs-CZ" altLang="cs-CZ" sz="2000" dirty="0"/>
              <a:t>) během studené války. </a:t>
            </a:r>
          </a:p>
          <a:p>
            <a:endParaRPr lang="cs-CZ" altLang="cs-CZ" sz="1600" dirty="0"/>
          </a:p>
        </p:txBody>
      </p:sp>
    </p:spTree>
    <p:extLst>
      <p:ext uri="{BB962C8B-B14F-4D97-AF65-F5344CB8AC3E}">
        <p14:creationId xmlns:p14="http://schemas.microsoft.com/office/powerpoint/2010/main" val="39577280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datum 3"/>
          <p:cNvSpPr>
            <a:spLocks noGrp="1"/>
          </p:cNvSpPr>
          <p:nvPr>
            <p:ph type="dt" sz="half" idx="4294967295"/>
          </p:nvPr>
        </p:nvSpPr>
        <p:spPr>
          <a:xfrm>
            <a:off x="3540125" y="152400"/>
            <a:ext cx="2133600" cy="539750"/>
          </a:xfrm>
          <a:prstGeom prst="rect">
            <a:avLst/>
          </a:prstGeom>
        </p:spPr>
        <p:txBody>
          <a:bodyPr/>
          <a:lstStyle/>
          <a:p>
            <a:fld id="{FE7A8E6A-D644-4790-B3AC-5C4326C78B5C}" type="datetime8">
              <a:rPr lang="en-US" altLang="cs-CZ"/>
              <a:pPr/>
              <a:t>9/24/2023 6:42 AM</a:t>
            </a:fld>
            <a:endParaRPr lang="cs-CZ" altLang="cs-CZ"/>
          </a:p>
        </p:txBody>
      </p:sp>
      <p:sp>
        <p:nvSpPr>
          <p:cNvPr id="6" name="Zástupný symbol pro číslo snímku 4"/>
          <p:cNvSpPr>
            <a:spLocks noGrp="1"/>
          </p:cNvSpPr>
          <p:nvPr>
            <p:ph type="sldNum" sz="quarter" idx="4294967295"/>
          </p:nvPr>
        </p:nvSpPr>
        <p:spPr>
          <a:xfrm>
            <a:off x="2892426" y="152400"/>
            <a:ext cx="638175" cy="539750"/>
          </a:xfrm>
          <a:prstGeom prst="rect">
            <a:avLst/>
          </a:prstGeom>
        </p:spPr>
        <p:txBody>
          <a:bodyPr/>
          <a:lstStyle/>
          <a:p>
            <a:r>
              <a:rPr lang="cs-CZ" altLang="cs-CZ"/>
              <a:t> Slide</a:t>
            </a:r>
            <a:fld id="{CFA678E0-997F-409C-9CBF-CC26F12C14FC}" type="slidenum">
              <a:rPr lang="cs-CZ" altLang="cs-CZ"/>
              <a:pPr/>
              <a:t>44</a:t>
            </a:fld>
            <a:endParaRPr lang="cs-CZ" altLang="cs-CZ"/>
          </a:p>
        </p:txBody>
      </p:sp>
      <p:sp>
        <p:nvSpPr>
          <p:cNvPr id="143362" name="Rectangle 2"/>
          <p:cNvSpPr>
            <a:spLocks noGrp="1" noChangeArrowheads="1"/>
          </p:cNvSpPr>
          <p:nvPr>
            <p:ph type="title"/>
          </p:nvPr>
        </p:nvSpPr>
        <p:spPr>
          <a:xfrm>
            <a:off x="685801" y="422275"/>
            <a:ext cx="5324475" cy="801688"/>
          </a:xfrm>
        </p:spPr>
        <p:txBody>
          <a:bodyPr/>
          <a:lstStyle/>
          <a:p>
            <a:r>
              <a:rPr lang="cs-CZ" altLang="cs-CZ" dirty="0"/>
              <a:t>Použití</a:t>
            </a:r>
          </a:p>
        </p:txBody>
      </p:sp>
      <p:sp>
        <p:nvSpPr>
          <p:cNvPr id="143363" name="Text Box 3"/>
          <p:cNvSpPr txBox="1">
            <a:spLocks noChangeArrowheads="1"/>
          </p:cNvSpPr>
          <p:nvPr/>
        </p:nvSpPr>
        <p:spPr bwMode="auto">
          <a:xfrm>
            <a:off x="1085610" y="3665538"/>
            <a:ext cx="9953625"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r>
              <a:rPr lang="cs-CZ" altLang="cs-CZ" sz="2000" dirty="0"/>
              <a:t>Tabulka se podle „konstrukčního hesla“ nazývala DEIN STAR (tvá hvězda)</a:t>
            </a:r>
          </a:p>
          <a:p>
            <a:endParaRPr lang="cs-CZ" altLang="cs-CZ" sz="2000" dirty="0"/>
          </a:p>
          <a:p>
            <a:r>
              <a:rPr lang="cs-CZ" altLang="cs-CZ" sz="2000" dirty="0"/>
              <a:t>Otevřený text (o): 				Děkuji za pozornost.</a:t>
            </a:r>
          </a:p>
          <a:p>
            <a:r>
              <a:rPr lang="cs-CZ" altLang="cs-CZ" sz="2000" dirty="0"/>
              <a:t>Převod do mezinárodní abecedy:	</a:t>
            </a:r>
            <a:r>
              <a:rPr lang="cs-CZ" altLang="cs-CZ" sz="2000" b="1" dirty="0"/>
              <a:t>DEKUJI ZA POZORNOST</a:t>
            </a:r>
          </a:p>
          <a:p>
            <a:r>
              <a:rPr lang="cs-CZ" altLang="cs-CZ" sz="2000" dirty="0"/>
              <a:t>Převod podle tabulky (O): 	  		0 1 57 63 62 2  69 8  61 60 69 60 9 3 60 4 7</a:t>
            </a:r>
          </a:p>
          <a:p>
            <a:r>
              <a:rPr lang="cs-CZ" altLang="cs-CZ" sz="2000" dirty="0"/>
              <a:t>Rozpis do pětimístných skupin:		01576 36226 98616 06960 93604 7</a:t>
            </a:r>
          </a:p>
          <a:p>
            <a:r>
              <a:rPr lang="cs-CZ" altLang="cs-CZ" sz="2000" dirty="0"/>
              <a:t>Heslo (K):							75409 78210 87302 10834 52019 3</a:t>
            </a:r>
          </a:p>
          <a:p>
            <a:r>
              <a:rPr lang="cs-CZ" altLang="cs-CZ" sz="2000" dirty="0" err="1"/>
              <a:t>Vigenére</a:t>
            </a:r>
            <a:r>
              <a:rPr lang="cs-CZ" altLang="cs-CZ" sz="2000" dirty="0"/>
              <a:t> (O + K = Š):				</a:t>
            </a:r>
            <a:r>
              <a:rPr lang="cs-CZ" altLang="cs-CZ" sz="2000" b="1" dirty="0"/>
              <a:t>76975 04436 75918 16794 45613 0 </a:t>
            </a:r>
          </a:p>
        </p:txBody>
      </p:sp>
      <p:pic>
        <p:nvPicPr>
          <p:cNvPr id="14" name="Obrázek 13">
            <a:extLst>
              <a:ext uri="{FF2B5EF4-FFF2-40B4-BE49-F238E27FC236}">
                <a16:creationId xmlns:a16="http://schemas.microsoft.com/office/drawing/2014/main" id="{85F95B74-21D2-F001-E5CA-F9E262882C15}"/>
              </a:ext>
            </a:extLst>
          </p:cNvPr>
          <p:cNvPicPr>
            <a:picLocks noChangeAspect="1"/>
          </p:cNvPicPr>
          <p:nvPr/>
        </p:nvPicPr>
        <p:blipFill>
          <a:blip r:embed="rId2"/>
          <a:stretch>
            <a:fillRect/>
          </a:stretch>
        </p:blipFill>
        <p:spPr>
          <a:xfrm>
            <a:off x="1085610" y="1600200"/>
            <a:ext cx="9953625" cy="1533525"/>
          </a:xfrm>
          <a:prstGeom prst="rect">
            <a:avLst/>
          </a:prstGeom>
        </p:spPr>
      </p:pic>
    </p:spTree>
    <p:extLst>
      <p:ext uri="{BB962C8B-B14F-4D97-AF65-F5344CB8AC3E}">
        <p14:creationId xmlns:p14="http://schemas.microsoft.com/office/powerpoint/2010/main" val="2159470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txBox="1">
            <a:spLocks noChangeArrowheads="1"/>
          </p:cNvSpPr>
          <p:nvPr/>
        </p:nvSpPr>
        <p:spPr bwMode="auto">
          <a:xfrm>
            <a:off x="3655902" y="2847976"/>
            <a:ext cx="5200650"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lIns="0" tIns="0" rIns="0" bIns="0"/>
          <a:lstStyle>
            <a:lvl1pPr algn="l" rtl="0" eaLnBrk="0" fontAlgn="base" hangingPunct="0">
              <a:spcBef>
                <a:spcPct val="0"/>
              </a:spcBef>
              <a:spcAft>
                <a:spcPct val="0"/>
              </a:spcAft>
              <a:defRPr sz="2400" b="1">
                <a:solidFill>
                  <a:srgbClr val="005AA9"/>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005AA9"/>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005AA9"/>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005AA9"/>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005AA9"/>
                </a:solidFill>
                <a:latin typeface="Arial" charset="0"/>
                <a:ea typeface="ＭＳ Ｐゴシック" charset="-128"/>
                <a:cs typeface="ＭＳ Ｐゴシック" charset="-128"/>
              </a:defRPr>
            </a:lvl5pPr>
            <a:lvl6pPr marL="457200" algn="l" rtl="0" fontAlgn="base">
              <a:spcBef>
                <a:spcPct val="0"/>
              </a:spcBef>
              <a:spcAft>
                <a:spcPct val="0"/>
              </a:spcAft>
              <a:defRPr sz="2400" b="1">
                <a:solidFill>
                  <a:schemeClr val="bg1"/>
                </a:solidFill>
                <a:latin typeface="Arial" charset="0"/>
              </a:defRPr>
            </a:lvl6pPr>
            <a:lvl7pPr marL="914400" algn="l" rtl="0" fontAlgn="base">
              <a:spcBef>
                <a:spcPct val="0"/>
              </a:spcBef>
              <a:spcAft>
                <a:spcPct val="0"/>
              </a:spcAft>
              <a:defRPr sz="2400" b="1">
                <a:solidFill>
                  <a:schemeClr val="bg1"/>
                </a:solidFill>
                <a:latin typeface="Arial" charset="0"/>
              </a:defRPr>
            </a:lvl7pPr>
            <a:lvl8pPr marL="1371600" algn="l" rtl="0" fontAlgn="base">
              <a:spcBef>
                <a:spcPct val="0"/>
              </a:spcBef>
              <a:spcAft>
                <a:spcPct val="0"/>
              </a:spcAft>
              <a:defRPr sz="2400" b="1">
                <a:solidFill>
                  <a:schemeClr val="bg1"/>
                </a:solidFill>
                <a:latin typeface="Arial" charset="0"/>
              </a:defRPr>
            </a:lvl8pPr>
            <a:lvl9pPr marL="1828800" algn="l" rtl="0" fontAlgn="base">
              <a:spcBef>
                <a:spcPct val="0"/>
              </a:spcBef>
              <a:spcAft>
                <a:spcPct val="0"/>
              </a:spcAft>
              <a:defRPr sz="2400" b="1">
                <a:solidFill>
                  <a:schemeClr val="bg1"/>
                </a:solidFill>
                <a:latin typeface="Arial" charset="0"/>
              </a:defRPr>
            </a:lvl9pPr>
          </a:lstStyle>
          <a:p>
            <a:pPr>
              <a:defRPr/>
            </a:pPr>
            <a:r>
              <a:rPr lang="cs-CZ" altLang="en-US" kern="0" dirty="0">
                <a:solidFill>
                  <a:schemeClr val="tx1"/>
                </a:solidFill>
              </a:rPr>
              <a:t>Děkuji za pozornost</a:t>
            </a:r>
            <a:endParaRPr lang="en-GB" altLang="en-US" kern="0" dirty="0">
              <a:solidFill>
                <a:schemeClr val="tx1"/>
              </a:solidFill>
            </a:endParaRPr>
          </a:p>
        </p:txBody>
      </p:sp>
      <p:sp>
        <p:nvSpPr>
          <p:cNvPr id="35843" name="Isosceles Triangle 1"/>
          <p:cNvSpPr>
            <a:spLocks noChangeArrowheads="1"/>
          </p:cNvSpPr>
          <p:nvPr/>
        </p:nvSpPr>
        <p:spPr bwMode="auto">
          <a:xfrm rot="5400000">
            <a:off x="1393826" y="2252663"/>
            <a:ext cx="1887537" cy="1627188"/>
          </a:xfrm>
          <a:prstGeom prst="triangle">
            <a:avLst>
              <a:gd name="adj" fmla="val 50000"/>
            </a:avLst>
          </a:prstGeom>
          <a:solidFill>
            <a:srgbClr val="C3161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lvl1pPr>
              <a:spcBef>
                <a:spcPts val="900"/>
              </a:spcBef>
              <a:spcAft>
                <a:spcPts val="300"/>
              </a:spcAft>
              <a:buAutoNum type="arabicPeriod"/>
              <a:defRPr sz="1600">
                <a:solidFill>
                  <a:srgbClr val="005AA9"/>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AutoNum type="alphaLcPeriod"/>
              <a:defRPr sz="1600">
                <a:solidFill>
                  <a:srgbClr val="929E97"/>
                </a:solidFill>
                <a:latin typeface="Arial" panose="020B0604020202020204" pitchFamily="34" charset="0"/>
                <a:ea typeface="ＭＳ Ｐゴシック" panose="020B0600070205080204" pitchFamily="34" charset="-128"/>
              </a:defRPr>
            </a:lvl2pPr>
            <a:lvl3pPr marL="1143000" indent="-228600">
              <a:spcBef>
                <a:spcPct val="20000"/>
              </a:spcBef>
              <a:buChar char="•"/>
              <a:defRPr sz="1600">
                <a:solidFill>
                  <a:srgbClr val="929E97"/>
                </a:solidFill>
                <a:latin typeface="Arial" panose="020B0604020202020204" pitchFamily="34" charset="0"/>
                <a:ea typeface="ヒラギノ角ゴ Pro W3" charset="-128"/>
              </a:defRPr>
            </a:lvl3pPr>
            <a:lvl4pPr marL="1600200" indent="-228600">
              <a:spcBef>
                <a:spcPct val="20000"/>
              </a:spcBef>
              <a:buChar char="–"/>
              <a:defRPr sz="1600">
                <a:solidFill>
                  <a:srgbClr val="929E97"/>
                </a:solidFill>
                <a:latin typeface="Arial" panose="020B0604020202020204" pitchFamily="34" charset="0"/>
                <a:ea typeface="ヒラギノ角ゴ Pro W3" charset="-128"/>
              </a:defRPr>
            </a:lvl4pPr>
            <a:lvl5pPr marL="2057400" indent="-228600">
              <a:spcBef>
                <a:spcPct val="20000"/>
              </a:spcBef>
              <a:buChar char="»"/>
              <a:defRPr sz="1600">
                <a:solidFill>
                  <a:srgbClr val="929E97"/>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1600">
                <a:solidFill>
                  <a:srgbClr val="929E97"/>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1600">
                <a:solidFill>
                  <a:srgbClr val="929E97"/>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1600">
                <a:solidFill>
                  <a:srgbClr val="929E97"/>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1600">
                <a:solidFill>
                  <a:srgbClr val="929E97"/>
                </a:solidFill>
                <a:latin typeface="Arial" panose="020B0604020202020204" pitchFamily="34" charset="0"/>
                <a:ea typeface="ヒラギノ角ゴ Pro W3" charset="-128"/>
              </a:defRPr>
            </a:lvl9pPr>
          </a:lstStyle>
          <a:p>
            <a:pPr eaLnBrk="1" hangingPunct="1">
              <a:spcBef>
                <a:spcPct val="0"/>
              </a:spcBef>
              <a:spcAft>
                <a:spcPct val="0"/>
              </a:spcAft>
              <a:buFontTx/>
              <a:buNone/>
            </a:pPr>
            <a:endParaRPr lang="en-US" altLang="en-US" sz="700">
              <a:solidFill>
                <a:srgbClr val="003883"/>
              </a:solidFill>
            </a:endParaRPr>
          </a:p>
        </p:txBody>
      </p:sp>
      <p:sp>
        <p:nvSpPr>
          <p:cNvPr id="3" name="TextovéPole 2">
            <a:extLst>
              <a:ext uri="{FF2B5EF4-FFF2-40B4-BE49-F238E27FC236}">
                <a16:creationId xmlns:a16="http://schemas.microsoft.com/office/drawing/2014/main" id="{C94F6F5F-A983-2810-CD09-7C2699323594}"/>
              </a:ext>
            </a:extLst>
          </p:cNvPr>
          <p:cNvSpPr txBox="1"/>
          <p:nvPr/>
        </p:nvSpPr>
        <p:spPr>
          <a:xfrm>
            <a:off x="1873972" y="4478119"/>
            <a:ext cx="6097772" cy="646331"/>
          </a:xfrm>
          <a:prstGeom prst="rect">
            <a:avLst/>
          </a:prstGeom>
          <a:noFill/>
        </p:spPr>
        <p:txBody>
          <a:bodyPr wrap="square">
            <a:spAutoFit/>
          </a:bodyPr>
          <a:lstStyle/>
          <a:p>
            <a:r>
              <a:rPr lang="cs-CZ" dirty="0">
                <a:hlinkClick r:id="rId3">
                  <a:extLst>
                    <a:ext uri="{A12FA001-AC4F-418D-AE19-62706E023703}">
                      <ahyp:hlinkClr xmlns:ahyp="http://schemas.microsoft.com/office/drawing/2018/hyperlinkcolor" val="tx"/>
                    </a:ext>
                  </a:extLst>
                </a:hlinkClick>
              </a:rPr>
              <a:t>Kryptologie, šifrování a tajná písma | KYBERCENTRUM - Centrum kybernetické bezpečnosti, z.ú.</a:t>
            </a:r>
            <a:endParaRPr lang="cs-CZ" dirty="0"/>
          </a:p>
        </p:txBody>
      </p:sp>
      <p:pic>
        <p:nvPicPr>
          <p:cNvPr id="6" name="Obrázek 5">
            <a:extLst>
              <a:ext uri="{FF2B5EF4-FFF2-40B4-BE49-F238E27FC236}">
                <a16:creationId xmlns:a16="http://schemas.microsoft.com/office/drawing/2014/main" id="{A716FED2-5EEF-78B2-8ED0-CD1B29AC4E1C}"/>
              </a:ext>
            </a:extLst>
          </p:cNvPr>
          <p:cNvPicPr>
            <a:picLocks noChangeAspect="1"/>
          </p:cNvPicPr>
          <p:nvPr/>
        </p:nvPicPr>
        <p:blipFill>
          <a:blip r:embed="rId4"/>
          <a:stretch>
            <a:fillRect/>
          </a:stretch>
        </p:blipFill>
        <p:spPr>
          <a:xfrm>
            <a:off x="7518401" y="926977"/>
            <a:ext cx="4408940" cy="552916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D5037156-A78F-444D-A5A1-FA0A0955FB2A}"/>
              </a:ext>
            </a:extLst>
          </p:cNvPr>
          <p:cNvSpPr txBox="1"/>
          <p:nvPr/>
        </p:nvSpPr>
        <p:spPr>
          <a:xfrm>
            <a:off x="803462" y="776878"/>
            <a:ext cx="9940737" cy="3730317"/>
          </a:xfrm>
          <a:prstGeom prst="rect">
            <a:avLst/>
          </a:prstGeom>
          <a:noFill/>
        </p:spPr>
        <p:txBody>
          <a:bodyPr wrap="square">
            <a:spAutoFit/>
          </a:bodyPr>
          <a:lstStyle/>
          <a:p>
            <a:pPr>
              <a:lnSpc>
                <a:spcPct val="150000"/>
              </a:lnSpc>
            </a:pPr>
            <a:r>
              <a:rPr lang="cs-CZ" sz="2000" dirty="0">
                <a:effectLst/>
                <a:latin typeface="Times New Roman" panose="02020603050405020304" pitchFamily="18" charset="0"/>
                <a:ea typeface="Times New Roman" panose="02020603050405020304" pitchFamily="18" charset="0"/>
              </a:rPr>
              <a:t>Šifrová abeceda</a:t>
            </a:r>
          </a:p>
          <a:p>
            <a:pPr algn="just">
              <a:lnSpc>
                <a:spcPct val="150000"/>
              </a:lnSpc>
            </a:pPr>
            <a:r>
              <a:rPr lang="cs-CZ" sz="2000" b="1" dirty="0">
                <a:effectLst/>
                <a:latin typeface="Times New Roman" panose="02020603050405020304" pitchFamily="18" charset="0"/>
                <a:ea typeface="Times New Roman" panose="02020603050405020304" pitchFamily="18" charset="0"/>
              </a:rPr>
              <a:t>Šifrová abeceda</a:t>
            </a:r>
            <a:r>
              <a:rPr lang="cs-CZ" sz="2000" dirty="0">
                <a:effectLst/>
                <a:latin typeface="Times New Roman" panose="02020603050405020304" pitchFamily="18" charset="0"/>
                <a:ea typeface="Times New Roman" panose="02020603050405020304" pitchFamily="18" charset="0"/>
              </a:rPr>
              <a:t> resp. </a:t>
            </a:r>
            <a:r>
              <a:rPr lang="cs-CZ" sz="2000" b="1" dirty="0">
                <a:effectLst/>
                <a:latin typeface="Times New Roman" panose="02020603050405020304" pitchFamily="18" charset="0"/>
                <a:ea typeface="Times New Roman" panose="02020603050405020304" pitchFamily="18" charset="0"/>
              </a:rPr>
              <a:t>šifrové znaky</a:t>
            </a:r>
            <a:r>
              <a:rPr lang="cs-CZ" sz="2000" dirty="0">
                <a:effectLst/>
                <a:latin typeface="Times New Roman" panose="02020603050405020304" pitchFamily="18" charset="0"/>
                <a:ea typeface="Times New Roman" panose="02020603050405020304" pitchFamily="18" charset="0"/>
              </a:rPr>
              <a:t> mohou být tvořeny abecedou otevřeného textu, ale mohou být tvořeny i jinými </a:t>
            </a:r>
            <a:r>
              <a:rPr lang="cs-CZ" sz="2000" dirty="0">
                <a:latin typeface="Times New Roman" panose="02020603050405020304" pitchFamily="18" charset="0"/>
                <a:ea typeface="Times New Roman" panose="02020603050405020304" pitchFamily="18" charset="0"/>
              </a:rPr>
              <a:t>znaky</a:t>
            </a:r>
            <a:r>
              <a:rPr lang="cs-CZ" sz="2000" dirty="0">
                <a:effectLst/>
                <a:latin typeface="Times New Roman" panose="02020603050405020304" pitchFamily="18" charset="0"/>
                <a:ea typeface="Times New Roman" panose="02020603050405020304" pitchFamily="18" charset="0"/>
              </a:rPr>
              <a:t>. </a:t>
            </a:r>
          </a:p>
          <a:p>
            <a:pPr algn="just">
              <a:lnSpc>
                <a:spcPct val="150000"/>
              </a:lnSpc>
            </a:pPr>
            <a:r>
              <a:rPr lang="cs-CZ" sz="2000" dirty="0">
                <a:effectLst/>
                <a:latin typeface="Times New Roman" panose="02020603050405020304" pitchFamily="18" charset="0"/>
                <a:ea typeface="Times New Roman" panose="02020603050405020304" pitchFamily="18" charset="0"/>
              </a:rPr>
              <a:t>Znaky šifrové abecedy vytváří řetězce (skupiny). Od poloviny 19.století je zvykem zapisovat šifrové znaky do skupin po pěti šifrových znacích. Zvyk souvisí s předáváním šifrových zpráv pomocí telegramů, kde se platilo za slovo. Průměrná délka slova v otevřeném textu je u většiny evropských jazyků 5 znaků otevřeného textu, a proto z důvodu platby bylo vyžadováno, aby i šifrový text byl členěn do skupin obdobné délky. </a:t>
            </a:r>
          </a:p>
        </p:txBody>
      </p:sp>
      <p:pic>
        <p:nvPicPr>
          <p:cNvPr id="3" name="Obrázek 2">
            <a:extLst>
              <a:ext uri="{FF2B5EF4-FFF2-40B4-BE49-F238E27FC236}">
                <a16:creationId xmlns:a16="http://schemas.microsoft.com/office/drawing/2014/main" id="{EF289223-CCA8-4ED9-AA56-F66AC7A4B73D}"/>
              </a:ext>
            </a:extLst>
          </p:cNvPr>
          <p:cNvPicPr>
            <a:picLocks noChangeAspect="1"/>
          </p:cNvPicPr>
          <p:nvPr/>
        </p:nvPicPr>
        <p:blipFill>
          <a:blip r:embed="rId2"/>
          <a:stretch>
            <a:fillRect/>
          </a:stretch>
        </p:blipFill>
        <p:spPr>
          <a:xfrm>
            <a:off x="2632999" y="4817479"/>
            <a:ext cx="6170760" cy="1521297"/>
          </a:xfrm>
          <a:prstGeom prst="rect">
            <a:avLst/>
          </a:prstGeom>
        </p:spPr>
      </p:pic>
    </p:spTree>
    <p:extLst>
      <p:ext uri="{BB962C8B-B14F-4D97-AF65-F5344CB8AC3E}">
        <p14:creationId xmlns:p14="http://schemas.microsoft.com/office/powerpoint/2010/main" val="3298663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FA3508FC-7E03-4617-9A6F-08B7720AB367}"/>
              </a:ext>
            </a:extLst>
          </p:cNvPr>
          <p:cNvSpPr txBox="1"/>
          <p:nvPr/>
        </p:nvSpPr>
        <p:spPr>
          <a:xfrm>
            <a:off x="319368" y="820541"/>
            <a:ext cx="11218208" cy="3453318"/>
          </a:xfrm>
          <a:prstGeom prst="rect">
            <a:avLst/>
          </a:prstGeom>
          <a:noFill/>
        </p:spPr>
        <p:txBody>
          <a:bodyPr wrap="square">
            <a:spAutoFit/>
          </a:bodyPr>
          <a:lstStyle/>
          <a:p>
            <a:pPr>
              <a:lnSpc>
                <a:spcPct val="150000"/>
              </a:lnSpc>
            </a:pPr>
            <a:r>
              <a:rPr lang="cs-CZ" sz="2000" dirty="0">
                <a:effectLst/>
                <a:latin typeface="Times New Roman" panose="02020603050405020304" pitchFamily="18" charset="0"/>
                <a:ea typeface="Times New Roman" panose="02020603050405020304" pitchFamily="18" charset="0"/>
              </a:rPr>
              <a:t>Dešifrování</a:t>
            </a:r>
          </a:p>
          <a:p>
            <a:pPr algn="just">
              <a:lnSpc>
                <a:spcPct val="150000"/>
              </a:lnSpc>
            </a:pPr>
            <a:r>
              <a:rPr lang="cs-CZ" sz="2000" b="1" dirty="0">
                <a:effectLst/>
                <a:latin typeface="Times New Roman" panose="02020603050405020304" pitchFamily="18" charset="0"/>
                <a:ea typeface="Times New Roman" panose="02020603050405020304" pitchFamily="18" charset="0"/>
              </a:rPr>
              <a:t>Dešifrování</a:t>
            </a:r>
            <a:r>
              <a:rPr lang="cs-CZ" sz="2000" dirty="0">
                <a:effectLst/>
                <a:latin typeface="Times New Roman" panose="02020603050405020304" pitchFamily="18" charset="0"/>
                <a:ea typeface="Times New Roman" panose="02020603050405020304" pitchFamily="18" charset="0"/>
              </a:rPr>
              <a:t> je opačný proces k šifrování. Jedná se o rekonstrukci původního otevřeného textu zprávy z šifrového textu pomocí domluvené kryptografické metody a znalosti příslušného klíče. </a:t>
            </a:r>
          </a:p>
          <a:p>
            <a:pPr algn="just">
              <a:lnSpc>
                <a:spcPct val="150000"/>
              </a:lnSpc>
            </a:pPr>
            <a:endParaRPr lang="cs-CZ" sz="2000" dirty="0">
              <a:effectLst/>
              <a:latin typeface="Times New Roman" panose="02020603050405020304" pitchFamily="18" charset="0"/>
              <a:ea typeface="Times New Roman" panose="02020603050405020304" pitchFamily="18" charset="0"/>
            </a:endParaRPr>
          </a:p>
          <a:p>
            <a:pPr algn="just">
              <a:lnSpc>
                <a:spcPct val="150000"/>
              </a:lnSpc>
            </a:pPr>
            <a:r>
              <a:rPr lang="cs-CZ" sz="1600" dirty="0">
                <a:effectLst/>
                <a:latin typeface="Times New Roman" panose="02020603050405020304" pitchFamily="18" charset="0"/>
                <a:ea typeface="Times New Roman" panose="02020603050405020304" pitchFamily="18" charset="0"/>
              </a:rPr>
              <a:t>Dešifrování provádí zpravidla zamýšlený příjemce zprávy, který tuto zprávu dešifruje pomocí domluvené kryptografické metody a znalosti příslušného klíče. Bývá to většinou šifrant nebo šifrér. Může je však provádět i neoprávněná osoba, která se dostala k příslušnému klíči použitého šifrového systému. Klíč mohl být získán např. pomocí špionáže, ztrátou apod. </a:t>
            </a:r>
          </a:p>
          <a:p>
            <a:pPr algn="just">
              <a:lnSpc>
                <a:spcPct val="150000"/>
              </a:lnSpc>
            </a:pPr>
            <a:endParaRPr lang="cs-CZ" sz="2000" dirty="0">
              <a:effectLst/>
              <a:latin typeface="Times New Roman" panose="02020603050405020304" pitchFamily="18" charset="0"/>
              <a:ea typeface="Times New Roman" panose="02020603050405020304" pitchFamily="18" charset="0"/>
            </a:endParaRPr>
          </a:p>
        </p:txBody>
      </p:sp>
      <p:sp>
        <p:nvSpPr>
          <p:cNvPr id="5" name="TextovéPole 4">
            <a:extLst>
              <a:ext uri="{FF2B5EF4-FFF2-40B4-BE49-F238E27FC236}">
                <a16:creationId xmlns:a16="http://schemas.microsoft.com/office/drawing/2014/main" id="{1ABCA261-C1E6-4727-BE20-E4169C64140A}"/>
              </a:ext>
            </a:extLst>
          </p:cNvPr>
          <p:cNvSpPr txBox="1"/>
          <p:nvPr/>
        </p:nvSpPr>
        <p:spPr>
          <a:xfrm>
            <a:off x="319368" y="3975717"/>
            <a:ext cx="11003055" cy="2308324"/>
          </a:xfrm>
          <a:prstGeom prst="rect">
            <a:avLst/>
          </a:prstGeom>
          <a:noFill/>
        </p:spPr>
        <p:txBody>
          <a:bodyPr wrap="square">
            <a:spAutoFit/>
          </a:bodyPr>
          <a:lstStyle/>
          <a:p>
            <a:pPr algn="just">
              <a:lnSpc>
                <a:spcPct val="150000"/>
              </a:lnSpc>
            </a:pPr>
            <a:r>
              <a:rPr lang="cs-CZ" sz="2400" b="1" dirty="0">
                <a:effectLst/>
                <a:latin typeface="Times New Roman" panose="02020603050405020304" pitchFamily="18" charset="0"/>
              </a:rPr>
              <a:t>Luštění</a:t>
            </a:r>
          </a:p>
          <a:p>
            <a:pPr algn="just">
              <a:lnSpc>
                <a:spcPct val="150000"/>
              </a:lnSpc>
            </a:pPr>
            <a:r>
              <a:rPr lang="cs-CZ" sz="1800" dirty="0">
                <a:effectLst/>
                <a:latin typeface="Times New Roman" panose="02020603050405020304" pitchFamily="18" charset="0"/>
                <a:ea typeface="Times New Roman" panose="02020603050405020304" pitchFamily="18" charset="0"/>
              </a:rPr>
              <a:t>Kryptoanalytici se snaží získat ze zašifrované zprávy její původní podobu – otevřený text. Cílem však může být i získání alespoň části skrytých informací. </a:t>
            </a:r>
          </a:p>
          <a:p>
            <a:r>
              <a:rPr lang="cs-CZ" sz="1800" dirty="0">
                <a:effectLst/>
                <a:latin typeface="Times New Roman" panose="02020603050405020304" pitchFamily="18" charset="0"/>
                <a:ea typeface="Times New Roman" panose="02020603050405020304" pitchFamily="18" charset="0"/>
              </a:rPr>
              <a:t>Tento proces hledání se nazývá </a:t>
            </a:r>
            <a:r>
              <a:rPr lang="cs-CZ" sz="1800" b="1" dirty="0">
                <a:effectLst/>
                <a:latin typeface="Times New Roman" panose="02020603050405020304" pitchFamily="18" charset="0"/>
                <a:ea typeface="Times New Roman" panose="02020603050405020304" pitchFamily="18" charset="0"/>
              </a:rPr>
              <a:t>luštění šifrové zprávy</a:t>
            </a:r>
            <a:r>
              <a:rPr lang="cs-CZ" sz="1800" dirty="0">
                <a:effectLst/>
                <a:latin typeface="Times New Roman" panose="02020603050405020304" pitchFamily="18" charset="0"/>
                <a:ea typeface="Times New Roman" panose="02020603050405020304" pitchFamily="18" charset="0"/>
              </a:rPr>
              <a:t> a pokud je kryptoanalytik úspěšný a podaří se mu vniknout do některého šifrového systému, řekneme, že šifra byla </a:t>
            </a:r>
            <a:r>
              <a:rPr lang="cs-CZ" sz="1800" b="1" dirty="0">
                <a:effectLst/>
                <a:latin typeface="Times New Roman" panose="02020603050405020304" pitchFamily="18" charset="0"/>
                <a:ea typeface="Times New Roman" panose="02020603050405020304" pitchFamily="18" charset="0"/>
              </a:rPr>
              <a:t>zlomena</a:t>
            </a:r>
            <a:r>
              <a:rPr lang="cs-CZ" sz="1800" dirty="0">
                <a:effectLst/>
                <a:latin typeface="Times New Roman" panose="02020603050405020304" pitchFamily="18" charset="0"/>
                <a:ea typeface="Times New Roman" panose="02020603050405020304" pitchFamily="18" charset="0"/>
              </a:rPr>
              <a:t> nebo </a:t>
            </a:r>
            <a:r>
              <a:rPr lang="cs-CZ" sz="1800" b="1" dirty="0">
                <a:effectLst/>
                <a:latin typeface="Times New Roman" panose="02020603050405020304" pitchFamily="18" charset="0"/>
                <a:ea typeface="Times New Roman" panose="02020603050405020304" pitchFamily="18" charset="0"/>
              </a:rPr>
              <a:t>rozbita</a:t>
            </a:r>
            <a:r>
              <a:rPr lang="cs-CZ" sz="1800" dirty="0">
                <a:effectLst/>
                <a:latin typeface="Times New Roman" panose="02020603050405020304" pitchFamily="18" charset="0"/>
                <a:ea typeface="Times New Roman" panose="02020603050405020304" pitchFamily="18" charset="0"/>
              </a:rPr>
              <a:t>, slangově „</a:t>
            </a:r>
            <a:r>
              <a:rPr lang="cs-CZ" sz="1800" b="1" dirty="0" err="1">
                <a:effectLst/>
                <a:latin typeface="Times New Roman" panose="02020603050405020304" pitchFamily="18" charset="0"/>
                <a:ea typeface="Times New Roman" panose="02020603050405020304" pitchFamily="18" charset="0"/>
              </a:rPr>
              <a:t>brejknuta</a:t>
            </a:r>
            <a:r>
              <a:rPr lang="cs-CZ" sz="1800" dirty="0">
                <a:effectLst/>
                <a:latin typeface="Times New Roman" panose="02020603050405020304" pitchFamily="18" charset="0"/>
                <a:ea typeface="Times New Roman" panose="02020603050405020304" pitchFamily="18" charset="0"/>
              </a:rPr>
              <a:t>“ (z anglického </a:t>
            </a:r>
            <a:r>
              <a:rPr lang="cs-CZ" sz="1800" dirty="0" err="1">
                <a:effectLst/>
                <a:latin typeface="Times New Roman" panose="02020603050405020304" pitchFamily="18" charset="0"/>
                <a:ea typeface="Times New Roman" panose="02020603050405020304" pitchFamily="18" charset="0"/>
              </a:rPr>
              <a:t>break</a:t>
            </a:r>
            <a:r>
              <a:rPr lang="cs-CZ" sz="1800" dirty="0">
                <a:effectLst/>
                <a:latin typeface="Times New Roman" panose="02020603050405020304" pitchFamily="18" charset="0"/>
                <a:ea typeface="Times New Roman" panose="02020603050405020304" pitchFamily="18" charset="0"/>
              </a:rPr>
              <a:t>). </a:t>
            </a:r>
            <a:endParaRPr lang="cs-CZ" dirty="0"/>
          </a:p>
        </p:txBody>
      </p:sp>
      <p:sp>
        <p:nvSpPr>
          <p:cNvPr id="7" name="TextovéPole 6">
            <a:extLst>
              <a:ext uri="{FF2B5EF4-FFF2-40B4-BE49-F238E27FC236}">
                <a16:creationId xmlns:a16="http://schemas.microsoft.com/office/drawing/2014/main" id="{0529AD12-1B04-42C2-97CA-88A7888D67F2}"/>
              </a:ext>
            </a:extLst>
          </p:cNvPr>
          <p:cNvSpPr txBox="1"/>
          <p:nvPr/>
        </p:nvSpPr>
        <p:spPr>
          <a:xfrm>
            <a:off x="3815604" y="78030"/>
            <a:ext cx="6098240" cy="742511"/>
          </a:xfrm>
          <a:prstGeom prst="rect">
            <a:avLst/>
          </a:prstGeom>
          <a:noFill/>
        </p:spPr>
        <p:txBody>
          <a:bodyPr wrap="square">
            <a:spAutoFit/>
          </a:bodyPr>
          <a:lstStyle/>
          <a:p>
            <a:pPr>
              <a:lnSpc>
                <a:spcPct val="150000"/>
              </a:lnSpc>
            </a:pPr>
            <a:r>
              <a:rPr lang="cs-CZ" sz="3200" dirty="0">
                <a:effectLst/>
                <a:latin typeface="Times New Roman" panose="02020603050405020304" pitchFamily="18" charset="0"/>
                <a:ea typeface="Times New Roman" panose="02020603050405020304" pitchFamily="18" charset="0"/>
              </a:rPr>
              <a:t>Dešifrování × luštění </a:t>
            </a:r>
          </a:p>
        </p:txBody>
      </p:sp>
    </p:spTree>
    <p:extLst>
      <p:ext uri="{BB962C8B-B14F-4D97-AF65-F5344CB8AC3E}">
        <p14:creationId xmlns:p14="http://schemas.microsoft.com/office/powerpoint/2010/main" val="323936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08714410-05B3-4065-A250-FC6C394683AA}"/>
              </a:ext>
            </a:extLst>
          </p:cNvPr>
          <p:cNvSpPr txBox="1"/>
          <p:nvPr/>
        </p:nvSpPr>
        <p:spPr>
          <a:xfrm>
            <a:off x="830355" y="487085"/>
            <a:ext cx="10895479" cy="3514873"/>
          </a:xfrm>
          <a:prstGeom prst="rect">
            <a:avLst/>
          </a:prstGeom>
          <a:noFill/>
        </p:spPr>
        <p:txBody>
          <a:bodyPr wrap="square">
            <a:spAutoFit/>
          </a:bodyPr>
          <a:lstStyle/>
          <a:p>
            <a:pPr>
              <a:lnSpc>
                <a:spcPct val="150000"/>
              </a:lnSpc>
            </a:pPr>
            <a:r>
              <a:rPr lang="cs-CZ" sz="2400" dirty="0">
                <a:effectLst/>
                <a:latin typeface="Times New Roman" panose="02020603050405020304" pitchFamily="18" charset="0"/>
                <a:ea typeface="Times New Roman" panose="02020603050405020304" pitchFamily="18" charset="0"/>
              </a:rPr>
              <a:t>Šifry a kódy</a:t>
            </a:r>
            <a:endParaRPr lang="cs-CZ" sz="1800" dirty="0">
              <a:effectLst/>
              <a:latin typeface="Times New Roman" panose="02020603050405020304" pitchFamily="18" charset="0"/>
              <a:ea typeface="Times New Roman" panose="02020603050405020304" pitchFamily="18" charset="0"/>
            </a:endParaRPr>
          </a:p>
          <a:p>
            <a:pPr algn="just"/>
            <a:r>
              <a:rPr lang="cs-CZ" sz="2000" dirty="0">
                <a:effectLst/>
                <a:latin typeface="Times New Roman" panose="02020603050405020304" pitchFamily="18" charset="0"/>
                <a:ea typeface="Times New Roman" panose="02020603050405020304" pitchFamily="18" charset="0"/>
              </a:rPr>
              <a:t>Budeme rozlišovat mezi šiframi a kódy. Pomocí </a:t>
            </a:r>
            <a:r>
              <a:rPr lang="cs-CZ" sz="2000" b="1" dirty="0">
                <a:effectLst/>
                <a:latin typeface="Times New Roman" panose="02020603050405020304" pitchFamily="18" charset="0"/>
                <a:ea typeface="Times New Roman" panose="02020603050405020304" pitchFamily="18" charset="0"/>
              </a:rPr>
              <a:t>šifry</a:t>
            </a:r>
            <a:r>
              <a:rPr lang="cs-CZ" sz="2000" dirty="0">
                <a:effectLst/>
                <a:latin typeface="Times New Roman" panose="02020603050405020304" pitchFamily="18" charset="0"/>
                <a:ea typeface="Times New Roman" panose="02020603050405020304" pitchFamily="18" charset="0"/>
              </a:rPr>
              <a:t> nebo přesněji šifrovacího systému se odesílatel a adresát snaží utajit obsah zprávy před nepovolanou osobou. Smyslem </a:t>
            </a:r>
            <a:r>
              <a:rPr lang="cs-CZ" sz="2000" b="1" dirty="0">
                <a:effectLst/>
                <a:latin typeface="Times New Roman" panose="02020603050405020304" pitchFamily="18" charset="0"/>
                <a:ea typeface="Times New Roman" panose="02020603050405020304" pitchFamily="18" charset="0"/>
              </a:rPr>
              <a:t>kódu</a:t>
            </a:r>
            <a:r>
              <a:rPr lang="cs-CZ" sz="2000" dirty="0">
                <a:effectLst/>
                <a:latin typeface="Times New Roman" panose="02020603050405020304" pitchFamily="18" charset="0"/>
                <a:ea typeface="Times New Roman" panose="02020603050405020304" pitchFamily="18" charset="0"/>
              </a:rPr>
              <a:t> není zprávu utajit, ale upravit ji tak, aby ji bylo možné dále příslušným technickým prostředkem zpracovávat, např. přenést nějakým kanálem. Kódovaná zpráva tedy může být na základě znalosti příslušného kódování převedena zpět do původního tvaru.</a:t>
            </a:r>
          </a:p>
          <a:p>
            <a:pPr algn="just">
              <a:lnSpc>
                <a:spcPct val="150000"/>
              </a:lnSpc>
            </a:pPr>
            <a:r>
              <a:rPr lang="cs-CZ" sz="2000" dirty="0">
                <a:effectLst/>
                <a:latin typeface="Times New Roman" panose="02020603050405020304" pitchFamily="18" charset="0"/>
                <a:ea typeface="Times New Roman" panose="02020603050405020304" pitchFamily="18" charset="0"/>
              </a:rPr>
              <a:t>Mezi nejznámější příklady kódu patří ASCII kód (A = 65) a Morseova abeceda  ( A = .- )….  (čárové kódy EAN, binární kódy..)</a:t>
            </a:r>
          </a:p>
          <a:p>
            <a:pPr algn="just">
              <a:lnSpc>
                <a:spcPct val="150000"/>
              </a:lnSpc>
            </a:pPr>
            <a:endParaRPr lang="cs-CZ" sz="2000" dirty="0">
              <a:effectLst/>
              <a:latin typeface="Times New Roman" panose="02020603050405020304" pitchFamily="18" charset="0"/>
              <a:ea typeface="Times New Roman" panose="02020603050405020304" pitchFamily="18" charset="0"/>
            </a:endParaRPr>
          </a:p>
        </p:txBody>
      </p:sp>
      <p:sp>
        <p:nvSpPr>
          <p:cNvPr id="5" name="TextovéPole 4">
            <a:extLst>
              <a:ext uri="{FF2B5EF4-FFF2-40B4-BE49-F238E27FC236}">
                <a16:creationId xmlns:a16="http://schemas.microsoft.com/office/drawing/2014/main" id="{35872B47-0097-413E-AF8D-F2E590893425}"/>
              </a:ext>
            </a:extLst>
          </p:cNvPr>
          <p:cNvSpPr txBox="1"/>
          <p:nvPr/>
        </p:nvSpPr>
        <p:spPr>
          <a:xfrm>
            <a:off x="830355" y="3779373"/>
            <a:ext cx="11083739" cy="2492990"/>
          </a:xfrm>
          <a:prstGeom prst="rect">
            <a:avLst/>
          </a:prstGeom>
          <a:noFill/>
        </p:spPr>
        <p:txBody>
          <a:bodyPr wrap="square">
            <a:spAutoFit/>
          </a:bodyPr>
          <a:lstStyle/>
          <a:p>
            <a:pPr>
              <a:lnSpc>
                <a:spcPct val="150000"/>
              </a:lnSpc>
            </a:pPr>
            <a:r>
              <a:rPr lang="cs-CZ" sz="2400" dirty="0">
                <a:effectLst/>
                <a:latin typeface="Times New Roman" panose="02020603050405020304" pitchFamily="18" charset="0"/>
                <a:ea typeface="Times New Roman" panose="02020603050405020304" pitchFamily="18" charset="0"/>
              </a:rPr>
              <a:t>Kód v kryptologii</a:t>
            </a:r>
            <a:endParaRPr lang="cs-CZ" sz="1800" dirty="0">
              <a:effectLst/>
              <a:latin typeface="Times New Roman" panose="02020603050405020304" pitchFamily="18" charset="0"/>
              <a:ea typeface="Times New Roman" panose="02020603050405020304" pitchFamily="18" charset="0"/>
            </a:endParaRPr>
          </a:p>
          <a:p>
            <a:r>
              <a:rPr lang="cs-CZ" sz="2000" dirty="0">
                <a:effectLst/>
                <a:latin typeface="Times New Roman" panose="02020603050405020304" pitchFamily="18" charset="0"/>
                <a:ea typeface="Times New Roman" panose="02020603050405020304" pitchFamily="18" charset="0"/>
              </a:rPr>
              <a:t>V kryptologii má slovo kód také své místo. Vztahuje se k jednomu speciálnímu šifrovému systému, který pracuje s lingvistickými (jazykovými) prvky. Těmito prvky mohou být vybraná slova, celé věty nebo souvětí. Např. kód </a:t>
            </a:r>
            <a:r>
              <a:rPr lang="cs-CZ" sz="2000" i="1" dirty="0">
                <a:effectLst/>
                <a:latin typeface="Times New Roman" panose="02020603050405020304" pitchFamily="18" charset="0"/>
                <a:ea typeface="Times New Roman" panose="02020603050405020304" pitchFamily="18" charset="0"/>
              </a:rPr>
              <a:t>vejce </a:t>
            </a:r>
            <a:r>
              <a:rPr lang="cs-CZ" sz="2000" dirty="0">
                <a:effectLst/>
                <a:latin typeface="Times New Roman" panose="02020603050405020304" pitchFamily="18" charset="0"/>
                <a:ea typeface="Times New Roman" panose="02020603050405020304" pitchFamily="18" charset="0"/>
              </a:rPr>
              <a:t>může znamenat granát, kód </a:t>
            </a:r>
            <a:r>
              <a:rPr lang="cs-CZ" sz="2000" i="1" dirty="0">
                <a:effectLst/>
                <a:latin typeface="Times New Roman" panose="02020603050405020304" pitchFamily="18" charset="0"/>
                <a:ea typeface="Times New Roman" panose="02020603050405020304" pitchFamily="18" charset="0"/>
              </a:rPr>
              <a:t>oko</a:t>
            </a:r>
            <a:r>
              <a:rPr lang="cs-CZ" sz="2000" dirty="0">
                <a:effectLst/>
                <a:latin typeface="Times New Roman" panose="02020603050405020304" pitchFamily="18" charset="0"/>
                <a:ea typeface="Times New Roman" panose="02020603050405020304" pitchFamily="18" charset="0"/>
              </a:rPr>
              <a:t> může znamenat </a:t>
            </a:r>
            <a:r>
              <a:rPr lang="cs-CZ" sz="2000" i="1" dirty="0">
                <a:effectLst/>
                <a:latin typeface="Times New Roman" panose="02020603050405020304" pitchFamily="18" charset="0"/>
                <a:ea typeface="Times New Roman" panose="02020603050405020304" pitchFamily="18" charset="0"/>
              </a:rPr>
              <a:t>chci se s tebou sejít</a:t>
            </a:r>
            <a:r>
              <a:rPr lang="cs-CZ" sz="2000" dirty="0">
                <a:effectLst/>
                <a:latin typeface="Times New Roman" panose="02020603050405020304" pitchFamily="18" charset="0"/>
                <a:ea typeface="Times New Roman" panose="02020603050405020304" pitchFamily="18" charset="0"/>
              </a:rPr>
              <a:t> apod. Pokud je význam kódů veřejně známý (např. radiový Q-kód, kde QRX znamená </a:t>
            </a:r>
            <a:r>
              <a:rPr lang="cs-CZ" sz="2000" i="1" dirty="0">
                <a:effectLst/>
                <a:latin typeface="Times New Roman" panose="02020603050405020304" pitchFamily="18" charset="0"/>
                <a:ea typeface="Times New Roman" panose="02020603050405020304" pitchFamily="18" charset="0"/>
              </a:rPr>
              <a:t>zavolám později</a:t>
            </a:r>
            <a:r>
              <a:rPr lang="cs-CZ" sz="2000" dirty="0">
                <a:effectLst/>
                <a:latin typeface="Times New Roman" panose="02020603050405020304" pitchFamily="18" charset="0"/>
                <a:ea typeface="Times New Roman" panose="02020603050405020304" pitchFamily="18" charset="0"/>
              </a:rPr>
              <a:t>, QTC </a:t>
            </a:r>
            <a:r>
              <a:rPr lang="cs-CZ" sz="2000" i="1" dirty="0">
                <a:effectLst/>
                <a:latin typeface="Times New Roman" panose="02020603050405020304" pitchFamily="18" charset="0"/>
                <a:ea typeface="Times New Roman" panose="02020603050405020304" pitchFamily="18" charset="0"/>
              </a:rPr>
              <a:t>mám pro vás telegram</a:t>
            </a:r>
            <a:r>
              <a:rPr lang="cs-CZ" sz="2000" dirty="0">
                <a:effectLst/>
                <a:latin typeface="Times New Roman" panose="02020603050405020304" pitchFamily="18" charset="0"/>
                <a:ea typeface="Times New Roman" panose="02020603050405020304" pitchFamily="18" charset="0"/>
              </a:rPr>
              <a:t>), jedná se o kód v klasickém smyslu. Pokud je význam kódů utajen, jedná se o speciální šifrový systém</a:t>
            </a:r>
            <a:r>
              <a:rPr lang="cs-CZ" sz="2000" dirty="0">
                <a:latin typeface="Times New Roman" panose="02020603050405020304" pitchFamily="18" charset="0"/>
                <a:ea typeface="Times New Roman" panose="02020603050405020304" pitchFamily="18" charset="0"/>
              </a:rPr>
              <a:t>…</a:t>
            </a:r>
            <a:endParaRPr lang="cs-CZ" sz="2000" dirty="0"/>
          </a:p>
        </p:txBody>
      </p:sp>
    </p:spTree>
    <p:extLst>
      <p:ext uri="{BB962C8B-B14F-4D97-AF65-F5344CB8AC3E}">
        <p14:creationId xmlns:p14="http://schemas.microsoft.com/office/powerpoint/2010/main" val="374652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97961F3E-A354-4EA4-B68A-37EFB3130AA7}"/>
              </a:ext>
            </a:extLst>
          </p:cNvPr>
          <p:cNvSpPr txBox="1"/>
          <p:nvPr/>
        </p:nvSpPr>
        <p:spPr>
          <a:xfrm>
            <a:off x="413498" y="650413"/>
            <a:ext cx="11298890" cy="923330"/>
          </a:xfrm>
          <a:prstGeom prst="rect">
            <a:avLst/>
          </a:prstGeom>
          <a:noFill/>
        </p:spPr>
        <p:txBody>
          <a:bodyPr wrap="square">
            <a:spAutoFit/>
          </a:bodyPr>
          <a:lstStyle/>
          <a:p>
            <a:pPr>
              <a:lnSpc>
                <a:spcPct val="150000"/>
              </a:lnSpc>
            </a:pPr>
            <a:r>
              <a:rPr lang="cs-CZ" sz="2400" dirty="0">
                <a:effectLst/>
                <a:latin typeface="Times New Roman" panose="02020603050405020304" pitchFamily="18" charset="0"/>
                <a:ea typeface="Times New Roman" panose="02020603050405020304" pitchFamily="18" charset="0"/>
              </a:rPr>
              <a:t>Klíč / Klíčový prostor / Klíčové hospodářství</a:t>
            </a:r>
            <a:endParaRPr lang="cs-CZ" sz="1800" dirty="0">
              <a:effectLst/>
              <a:latin typeface="Times New Roman" panose="02020603050405020304" pitchFamily="18" charset="0"/>
              <a:ea typeface="Times New Roman" panose="02020603050405020304" pitchFamily="18" charset="0"/>
            </a:endParaRPr>
          </a:p>
          <a:p>
            <a:r>
              <a:rPr lang="cs-CZ" sz="1800" dirty="0">
                <a:effectLst/>
                <a:latin typeface="Times New Roman" panose="02020603050405020304" pitchFamily="18" charset="0"/>
                <a:ea typeface="Times New Roman" panose="02020603050405020304" pitchFamily="18" charset="0"/>
              </a:rPr>
              <a:t>V minulosti se šifrovalo i velice jednoduchými metodami, kde bezpečnost často závisela pouze na utajení metody. </a:t>
            </a:r>
            <a:endParaRPr lang="cs-CZ" dirty="0"/>
          </a:p>
        </p:txBody>
      </p:sp>
      <p:sp>
        <p:nvSpPr>
          <p:cNvPr id="5" name="TextovéPole 4">
            <a:extLst>
              <a:ext uri="{FF2B5EF4-FFF2-40B4-BE49-F238E27FC236}">
                <a16:creationId xmlns:a16="http://schemas.microsoft.com/office/drawing/2014/main" id="{3B9359FB-C409-41AF-9DFB-9A72DFE66091}"/>
              </a:ext>
            </a:extLst>
          </p:cNvPr>
          <p:cNvSpPr txBox="1"/>
          <p:nvPr/>
        </p:nvSpPr>
        <p:spPr>
          <a:xfrm>
            <a:off x="413498" y="4482438"/>
            <a:ext cx="11298890" cy="2120068"/>
          </a:xfrm>
          <a:prstGeom prst="rect">
            <a:avLst/>
          </a:prstGeom>
          <a:noFill/>
        </p:spPr>
        <p:txBody>
          <a:bodyPr wrap="square">
            <a:spAutoFit/>
          </a:bodyPr>
          <a:lstStyle/>
          <a:p>
            <a:pPr algn="just">
              <a:lnSpc>
                <a:spcPct val="150000"/>
              </a:lnSpc>
            </a:pPr>
            <a:r>
              <a:rPr lang="cs-CZ" sz="1800" dirty="0">
                <a:effectLst/>
                <a:latin typeface="Times New Roman" panose="02020603050405020304" pitchFamily="18" charset="0"/>
                <a:ea typeface="Times New Roman" panose="02020603050405020304" pitchFamily="18" charset="0"/>
              </a:rPr>
              <a:t>Pokud luštitel ví, jaký systém je použit, může najít správné řešení také tím, že postupně otestuje všechny klíče. Takovému postupu se říká </a:t>
            </a:r>
            <a:r>
              <a:rPr lang="cs-CZ" sz="1800" b="1" dirty="0">
                <a:effectLst/>
                <a:latin typeface="Times New Roman" panose="02020603050405020304" pitchFamily="18" charset="0"/>
                <a:ea typeface="Times New Roman" panose="02020603050405020304" pitchFamily="18" charset="0"/>
              </a:rPr>
              <a:t>útok hrubou silou</a:t>
            </a:r>
            <a:r>
              <a:rPr lang="cs-CZ" sz="1800" dirty="0">
                <a:effectLst/>
                <a:latin typeface="Times New Roman" panose="02020603050405020304" pitchFamily="18" charset="0"/>
                <a:ea typeface="Times New Roman" panose="02020603050405020304" pitchFamily="18" charset="0"/>
              </a:rPr>
              <a:t>. Je zřejmé, že kvalitní šifrové systémy musí být konstruovány (mimo jiné) tak, aby prostor všech klíčů byl tak velký, aby luštitel nebyl schopen je v rozumném čase všechny otestovat.</a:t>
            </a:r>
          </a:p>
          <a:p>
            <a:pPr algn="just">
              <a:lnSpc>
                <a:spcPct val="150000"/>
              </a:lnSpc>
            </a:pPr>
            <a:r>
              <a:rPr lang="cs-CZ" sz="1800" dirty="0">
                <a:effectLst/>
                <a:latin typeface="Times New Roman" panose="02020603050405020304" pitchFamily="18" charset="0"/>
                <a:ea typeface="Times New Roman" panose="02020603050405020304" pitchFamily="18" charset="0"/>
              </a:rPr>
              <a:t>Jen malá poznámka na závěr: domluvě na používání klíčů, jejich distribuci, výběru, způsobu zneplatnění atd. se říká </a:t>
            </a:r>
            <a:r>
              <a:rPr lang="cs-CZ" sz="1800" b="1" dirty="0">
                <a:effectLst/>
                <a:latin typeface="Times New Roman" panose="02020603050405020304" pitchFamily="18" charset="0"/>
                <a:ea typeface="Times New Roman" panose="02020603050405020304" pitchFamily="18" charset="0"/>
              </a:rPr>
              <a:t>klíčové hospodářství.</a:t>
            </a:r>
            <a:endParaRPr lang="cs-CZ" sz="1800" dirty="0">
              <a:effectLst/>
              <a:latin typeface="Times New Roman" panose="02020603050405020304" pitchFamily="18" charset="0"/>
              <a:ea typeface="Times New Roman" panose="02020603050405020304" pitchFamily="18" charset="0"/>
            </a:endParaRPr>
          </a:p>
        </p:txBody>
      </p:sp>
      <p:sp>
        <p:nvSpPr>
          <p:cNvPr id="7" name="TextovéPole 6">
            <a:extLst>
              <a:ext uri="{FF2B5EF4-FFF2-40B4-BE49-F238E27FC236}">
                <a16:creationId xmlns:a16="http://schemas.microsoft.com/office/drawing/2014/main" id="{F2B7DAFF-C580-4F7C-A1AD-60D3DB8EA830}"/>
              </a:ext>
            </a:extLst>
          </p:cNvPr>
          <p:cNvSpPr txBox="1"/>
          <p:nvPr/>
        </p:nvSpPr>
        <p:spPr>
          <a:xfrm>
            <a:off x="413498" y="1828034"/>
            <a:ext cx="11514042" cy="923330"/>
          </a:xfrm>
          <a:prstGeom prst="rect">
            <a:avLst/>
          </a:prstGeom>
          <a:noFill/>
        </p:spPr>
        <p:txBody>
          <a:bodyPr wrap="square">
            <a:spAutoFit/>
          </a:bodyPr>
          <a:lstStyle/>
          <a:p>
            <a:pPr algn="just"/>
            <a:r>
              <a:rPr lang="cs-CZ" sz="1800" dirty="0">
                <a:effectLst/>
                <a:latin typeface="Times New Roman" panose="02020603050405020304" pitchFamily="18" charset="0"/>
                <a:ea typeface="Times New Roman" panose="02020603050405020304" pitchFamily="18" charset="0"/>
              </a:rPr>
              <a:t>Např. bezpečnost Caesarovy šifry, která převádí otevřený text na šifrový tak, že každé písmeno otevřeného textu nahradí písmenem, který od něj leží o 3 místa dále v abecedě (detaily k této šifře najdete dále), je závislá na tom, zda je tento systém útočníkovi (osobě, která se snaží získat otevřený text, který pro ni není určen) znám nebo ne. </a:t>
            </a:r>
            <a:endParaRPr lang="cs-CZ" dirty="0"/>
          </a:p>
        </p:txBody>
      </p:sp>
      <p:sp>
        <p:nvSpPr>
          <p:cNvPr id="9" name="TextovéPole 8">
            <a:extLst>
              <a:ext uri="{FF2B5EF4-FFF2-40B4-BE49-F238E27FC236}">
                <a16:creationId xmlns:a16="http://schemas.microsoft.com/office/drawing/2014/main" id="{C0921F3F-13A2-41B3-9FEC-A287845D2F60}"/>
              </a:ext>
            </a:extLst>
          </p:cNvPr>
          <p:cNvSpPr txBox="1"/>
          <p:nvPr/>
        </p:nvSpPr>
        <p:spPr>
          <a:xfrm>
            <a:off x="446555" y="2859507"/>
            <a:ext cx="11298890" cy="1477328"/>
          </a:xfrm>
          <a:prstGeom prst="rect">
            <a:avLst/>
          </a:prstGeom>
          <a:noFill/>
        </p:spPr>
        <p:txBody>
          <a:bodyPr wrap="square">
            <a:spAutoFit/>
          </a:bodyPr>
          <a:lstStyle/>
          <a:p>
            <a:pPr algn="just">
              <a:lnSpc>
                <a:spcPct val="150000"/>
              </a:lnSpc>
            </a:pPr>
            <a:r>
              <a:rPr lang="cs-CZ" sz="1800" dirty="0">
                <a:effectLst/>
                <a:latin typeface="Times New Roman" panose="02020603050405020304" pitchFamily="18" charset="0"/>
                <a:ea typeface="Times New Roman" panose="02020603050405020304" pitchFamily="18" charset="0"/>
              </a:rPr>
              <a:t>Podívejme se, co se stane, pokud bychom šifru jen nepatrně modifikovali např. tak, že posun při náhradě znaku otevřeného textu za znak šifrové abecedy by nebyl vždy 3 znaky vpravo jako u Caesarovy šifry, ale byl by různý. </a:t>
            </a:r>
          </a:p>
          <a:p>
            <a:r>
              <a:rPr lang="cs-CZ" sz="1800" dirty="0">
                <a:effectLst/>
                <a:latin typeface="Times New Roman" panose="02020603050405020304" pitchFamily="18" charset="0"/>
                <a:ea typeface="Times New Roman" panose="02020603050405020304" pitchFamily="18" charset="0"/>
              </a:rPr>
              <a:t>Zjistíme, že situace se výrazně změnila, pokud luštitel konkrétní zprávu vyluští, nemá automaticky zajištěno, že lze další zprávy dešifrovat. ….    ( Klíč / parametr dané šifry…)</a:t>
            </a:r>
            <a:endParaRPr lang="cs-CZ" dirty="0"/>
          </a:p>
        </p:txBody>
      </p:sp>
    </p:spTree>
    <p:extLst>
      <p:ext uri="{BB962C8B-B14F-4D97-AF65-F5344CB8AC3E}">
        <p14:creationId xmlns:p14="http://schemas.microsoft.com/office/powerpoint/2010/main" val="1838195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4809DD2C-E48F-4E47-825D-5FEC5A78DF6E}"/>
              </a:ext>
            </a:extLst>
          </p:cNvPr>
          <p:cNvSpPr txBox="1"/>
          <p:nvPr/>
        </p:nvSpPr>
        <p:spPr>
          <a:xfrm>
            <a:off x="564776" y="612845"/>
            <a:ext cx="10219765" cy="4801314"/>
          </a:xfrm>
          <a:prstGeom prst="rect">
            <a:avLst/>
          </a:prstGeom>
          <a:noFill/>
        </p:spPr>
        <p:txBody>
          <a:bodyPr wrap="square">
            <a:spAutoFit/>
          </a:bodyPr>
          <a:lstStyle/>
          <a:p>
            <a:pPr algn="just">
              <a:lnSpc>
                <a:spcPct val="150000"/>
              </a:lnSpc>
            </a:pPr>
            <a:r>
              <a:rPr lang="cs-CZ" sz="2400" b="1" dirty="0">
                <a:effectLst/>
                <a:latin typeface="Times New Roman" panose="02020603050405020304" pitchFamily="18" charset="0"/>
              </a:rPr>
              <a:t>1883 </a:t>
            </a:r>
          </a:p>
          <a:p>
            <a:pPr algn="just">
              <a:lnSpc>
                <a:spcPct val="150000"/>
              </a:lnSpc>
            </a:pPr>
            <a:r>
              <a:rPr lang="cs-CZ" sz="1800" dirty="0">
                <a:effectLst/>
                <a:latin typeface="Times New Roman" panose="02020603050405020304" pitchFamily="18" charset="0"/>
                <a:ea typeface="Times New Roman" panose="02020603050405020304" pitchFamily="18" charset="0"/>
              </a:rPr>
              <a:t>Holandský </a:t>
            </a:r>
            <a:r>
              <a:rPr lang="cs-CZ" sz="1800" dirty="0" err="1">
                <a:effectLst/>
                <a:latin typeface="Times New Roman" panose="02020603050405020304" pitchFamily="18" charset="0"/>
                <a:ea typeface="Times New Roman" panose="02020603050405020304" pitchFamily="18" charset="0"/>
              </a:rPr>
              <a:t>kryptolog</a:t>
            </a:r>
            <a:r>
              <a:rPr lang="cs-CZ" sz="1800" dirty="0">
                <a:effectLst/>
                <a:latin typeface="Times New Roman" panose="02020603050405020304" pitchFamily="18" charset="0"/>
                <a:ea typeface="Times New Roman" panose="02020603050405020304" pitchFamily="18" charset="0"/>
              </a:rPr>
              <a:t> Auguste </a:t>
            </a:r>
            <a:r>
              <a:rPr lang="cs-CZ" sz="1800" dirty="0" err="1">
                <a:effectLst/>
                <a:latin typeface="Times New Roman" panose="02020603050405020304" pitchFamily="18" charset="0"/>
                <a:ea typeface="Times New Roman" panose="02020603050405020304" pitchFamily="18" charset="0"/>
              </a:rPr>
              <a:t>Kerckhoffs</a:t>
            </a:r>
            <a:r>
              <a:rPr lang="cs-CZ" sz="1800" dirty="0">
                <a:effectLst/>
                <a:latin typeface="Times New Roman" panose="02020603050405020304" pitchFamily="18" charset="0"/>
                <a:ea typeface="Times New Roman" panose="02020603050405020304" pitchFamily="18" charset="0"/>
              </a:rPr>
              <a:t> (1835-1903) vydal knihu </a:t>
            </a:r>
            <a:r>
              <a:rPr lang="cs-CZ" sz="1800" i="1" dirty="0">
                <a:effectLst/>
                <a:latin typeface="Times New Roman" panose="02020603050405020304" pitchFamily="18" charset="0"/>
                <a:ea typeface="Times New Roman" panose="02020603050405020304" pitchFamily="18" charset="0"/>
              </a:rPr>
              <a:t>La </a:t>
            </a:r>
            <a:r>
              <a:rPr lang="cs-CZ" sz="1800" i="1" dirty="0" err="1">
                <a:effectLst/>
                <a:latin typeface="Times New Roman" panose="02020603050405020304" pitchFamily="18" charset="0"/>
                <a:ea typeface="Times New Roman" panose="02020603050405020304" pitchFamily="18" charset="0"/>
              </a:rPr>
              <a:t>Cryptographie</a:t>
            </a:r>
            <a:r>
              <a:rPr lang="cs-CZ" sz="1800" i="1" dirty="0">
                <a:effectLst/>
                <a:latin typeface="Times New Roman" panose="02020603050405020304" pitchFamily="18" charset="0"/>
                <a:ea typeface="Times New Roman" panose="02020603050405020304" pitchFamily="18" charset="0"/>
              </a:rPr>
              <a:t> </a:t>
            </a:r>
            <a:r>
              <a:rPr lang="cs-CZ" sz="1800" i="1" dirty="0" err="1">
                <a:effectLst/>
                <a:latin typeface="Times New Roman" panose="02020603050405020304" pitchFamily="18" charset="0"/>
                <a:ea typeface="Times New Roman" panose="02020603050405020304" pitchFamily="18" charset="0"/>
              </a:rPr>
              <a:t>Militaire</a:t>
            </a:r>
            <a:r>
              <a:rPr lang="cs-CZ" sz="1800" dirty="0">
                <a:effectLst/>
                <a:latin typeface="Times New Roman" panose="02020603050405020304" pitchFamily="18" charset="0"/>
                <a:ea typeface="Times New Roman" panose="02020603050405020304" pitchFamily="18" charset="0"/>
              </a:rPr>
              <a:t> (Vojenská kryptografie). </a:t>
            </a:r>
          </a:p>
          <a:p>
            <a:r>
              <a:rPr lang="cs-CZ" sz="1800" dirty="0">
                <a:effectLst/>
                <a:latin typeface="Times New Roman" panose="02020603050405020304" pitchFamily="18" charset="0"/>
                <a:ea typeface="Times New Roman" panose="02020603050405020304" pitchFamily="18" charset="0"/>
              </a:rPr>
              <a:t>(Kniha by byla významnou prací již pouze tím, že v ní </a:t>
            </a:r>
            <a:r>
              <a:rPr lang="cs-CZ" sz="1800" dirty="0" err="1">
                <a:effectLst/>
                <a:latin typeface="Times New Roman" panose="02020603050405020304" pitchFamily="18" charset="0"/>
                <a:ea typeface="Times New Roman" panose="02020603050405020304" pitchFamily="18" charset="0"/>
              </a:rPr>
              <a:t>Kerckhoffs</a:t>
            </a:r>
            <a:r>
              <a:rPr lang="cs-CZ" sz="1800" dirty="0">
                <a:effectLst/>
                <a:latin typeface="Times New Roman" panose="02020603050405020304" pitchFamily="18" charset="0"/>
                <a:ea typeface="Times New Roman" panose="02020603050405020304" pitchFamily="18" charset="0"/>
              </a:rPr>
              <a:t> publikuje metodu, jak rozluštit obecnou </a:t>
            </a:r>
            <a:r>
              <a:rPr lang="cs-CZ" sz="1800" dirty="0" err="1">
                <a:effectLst/>
                <a:latin typeface="Times New Roman" panose="02020603050405020304" pitchFamily="18" charset="0"/>
                <a:ea typeface="Times New Roman" panose="02020603050405020304" pitchFamily="18" charset="0"/>
              </a:rPr>
              <a:t>polyalfabetickou</a:t>
            </a:r>
            <a:r>
              <a:rPr lang="cs-CZ" sz="1800" dirty="0">
                <a:effectLst/>
                <a:latin typeface="Times New Roman" panose="02020603050405020304" pitchFamily="18" charset="0"/>
                <a:ea typeface="Times New Roman" panose="02020603050405020304" pitchFamily="18" charset="0"/>
              </a:rPr>
              <a:t> šifru s neperiodickým klíčem za předpokladu, že klíč byl použit vícekrát. )</a:t>
            </a:r>
          </a:p>
          <a:p>
            <a:endParaRPr lang="cs-CZ" dirty="0">
              <a:latin typeface="Times New Roman" panose="02020603050405020304" pitchFamily="18" charset="0"/>
              <a:ea typeface="Times New Roman" panose="02020603050405020304" pitchFamily="18" charset="0"/>
            </a:endParaRPr>
          </a:p>
          <a:p>
            <a:r>
              <a:rPr lang="cs-CZ" sz="1800" dirty="0">
                <a:effectLst/>
                <a:latin typeface="Times New Roman" panose="02020603050405020304" pitchFamily="18" charset="0"/>
                <a:ea typeface="Times New Roman" panose="02020603050405020304" pitchFamily="18" charset="0"/>
              </a:rPr>
              <a:t>Z hlediska vývoje kryptografie </a:t>
            </a:r>
            <a:r>
              <a:rPr lang="cs-CZ" sz="1800" dirty="0" err="1">
                <a:effectLst/>
                <a:latin typeface="Times New Roman" panose="02020603050405020304" pitchFamily="18" charset="0"/>
                <a:ea typeface="Times New Roman" panose="02020603050405020304" pitchFamily="18" charset="0"/>
              </a:rPr>
              <a:t>Kerckhoffsovu</a:t>
            </a:r>
            <a:r>
              <a:rPr lang="cs-CZ" sz="1800" dirty="0">
                <a:effectLst/>
                <a:latin typeface="Times New Roman" panose="02020603050405020304" pitchFamily="18" charset="0"/>
                <a:ea typeface="Times New Roman" panose="02020603050405020304" pitchFamily="18" charset="0"/>
              </a:rPr>
              <a:t> knihu proslavila především skutečnost, že hledal odpovědi na praktické problémy, které vyvstaly před kryptologií v nových podmínkách (masové nasazení polní šifry, potřeba šifrovat telegrafní zprávy, jednoduchost provozu). Autor v knize uvádí řadu požadavků, které by měl vojenský šifrovací systém splňovat. Tyto požadavky jsou známy jako tzv. </a:t>
            </a:r>
            <a:r>
              <a:rPr lang="cs-CZ" sz="1800" dirty="0" err="1">
                <a:effectLst/>
                <a:latin typeface="Times New Roman" panose="02020603050405020304" pitchFamily="18" charset="0"/>
                <a:ea typeface="Times New Roman" panose="02020603050405020304" pitchFamily="18" charset="0"/>
              </a:rPr>
              <a:t>Kerckhoffsovy</a:t>
            </a:r>
            <a:r>
              <a:rPr lang="cs-CZ" sz="1800" dirty="0">
                <a:effectLst/>
                <a:latin typeface="Times New Roman" panose="02020603050405020304" pitchFamily="18" charset="0"/>
                <a:ea typeface="Times New Roman" panose="02020603050405020304" pitchFamily="18" charset="0"/>
              </a:rPr>
              <a:t> principy. </a:t>
            </a:r>
          </a:p>
          <a:p>
            <a:endParaRPr lang="cs-CZ" dirty="0">
              <a:latin typeface="Times New Roman" panose="02020603050405020304" pitchFamily="18" charset="0"/>
              <a:ea typeface="Times New Roman" panose="02020603050405020304" pitchFamily="18" charset="0"/>
            </a:endParaRPr>
          </a:p>
          <a:p>
            <a:r>
              <a:rPr lang="cs-CZ" sz="1800" dirty="0">
                <a:effectLst/>
                <a:latin typeface="Times New Roman" panose="02020603050405020304" pitchFamily="18" charset="0"/>
                <a:ea typeface="Times New Roman" panose="02020603050405020304" pitchFamily="18" charset="0"/>
              </a:rPr>
              <a:t>Snad nejdůležitější zásadou, kterou lze z těchto principů snadno odvodit, je, </a:t>
            </a:r>
            <a:r>
              <a:rPr lang="cs-CZ" sz="1800" dirty="0">
                <a:solidFill>
                  <a:srgbClr val="FFFF00"/>
                </a:solidFill>
                <a:effectLst/>
                <a:latin typeface="Times New Roman" panose="02020603050405020304" pitchFamily="18" charset="0"/>
                <a:ea typeface="Times New Roman" panose="02020603050405020304" pitchFamily="18" charset="0"/>
              </a:rPr>
              <a:t>že systém musí odolat i za předpokladu, kdy protivník zná šifrovací systém a nezná pouze šifrovací klíče.</a:t>
            </a:r>
            <a:r>
              <a:rPr lang="cs-CZ" sz="1800" dirty="0">
                <a:effectLst/>
                <a:latin typeface="Times New Roman" panose="02020603050405020304" pitchFamily="18" charset="0"/>
                <a:ea typeface="Times New Roman" panose="02020603050405020304" pitchFamily="18" charset="0"/>
              </a:rPr>
              <a:t> </a:t>
            </a:r>
          </a:p>
          <a:p>
            <a:endParaRPr lang="cs-CZ" dirty="0">
              <a:latin typeface="Times New Roman" panose="02020603050405020304" pitchFamily="18" charset="0"/>
              <a:ea typeface="Times New Roman" panose="02020603050405020304" pitchFamily="18" charset="0"/>
            </a:endParaRPr>
          </a:p>
          <a:p>
            <a:r>
              <a:rPr lang="cs-CZ" sz="1800" dirty="0">
                <a:effectLst/>
                <a:latin typeface="Times New Roman" panose="02020603050405020304" pitchFamily="18" charset="0"/>
                <a:ea typeface="Times New Roman" panose="02020603050405020304" pitchFamily="18" charset="0"/>
              </a:rPr>
              <a:t>Ještě nyní se </a:t>
            </a:r>
            <a:r>
              <a:rPr lang="cs-CZ" dirty="0">
                <a:latin typeface="Times New Roman" panose="02020603050405020304" pitchFamily="18" charset="0"/>
                <a:ea typeface="Times New Roman" panose="02020603050405020304" pitchFamily="18" charset="0"/>
              </a:rPr>
              <a:t> někdy aplikují </a:t>
            </a:r>
            <a:r>
              <a:rPr lang="cs-CZ" sz="1800" dirty="0">
                <a:effectLst/>
                <a:latin typeface="Times New Roman" panose="02020603050405020304" pitchFamily="18" charset="0"/>
                <a:ea typeface="Times New Roman" panose="02020603050405020304" pitchFamily="18" charset="0"/>
              </a:rPr>
              <a:t>přístupy, že se šifrovací algoritmy tají….</a:t>
            </a:r>
            <a:endParaRPr lang="cs-CZ" dirty="0"/>
          </a:p>
        </p:txBody>
      </p:sp>
    </p:spTree>
    <p:extLst>
      <p:ext uri="{BB962C8B-B14F-4D97-AF65-F5344CB8AC3E}">
        <p14:creationId xmlns:p14="http://schemas.microsoft.com/office/powerpoint/2010/main" val="32778257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b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Office_61154669_TF22736411_Win32" id="{9DB011FD-E424-4B3F-A6E7-D90E3D8430EE}" vid="{B11F60E5-CC3B-43D2-BF96-7DF87C198DD4}"/>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Prezentace slavné události v historii</Template>
  <TotalTime>1115</TotalTime>
  <Words>5129</Words>
  <Application>Microsoft Office PowerPoint</Application>
  <PresentationFormat>Širokoúhlá obrazovka</PresentationFormat>
  <Paragraphs>578</Paragraphs>
  <Slides>45</Slides>
  <Notes>22</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45</vt:i4>
      </vt:variant>
    </vt:vector>
  </HeadingPairs>
  <TitlesOfParts>
    <vt:vector size="55" baseType="lpstr">
      <vt:lpstr>Arial</vt:lpstr>
      <vt:lpstr>Arial Unicode MS</vt:lpstr>
      <vt:lpstr>Calibri</vt:lpstr>
      <vt:lpstr>Calibri Light</vt:lpstr>
      <vt:lpstr>Corbel</vt:lpstr>
      <vt:lpstr>Courier</vt:lpstr>
      <vt:lpstr>Courier New</vt:lpstr>
      <vt:lpstr>Symbol</vt:lpstr>
      <vt:lpstr>Times New Roman</vt:lpstr>
      <vt:lpstr>Nebe</vt:lpstr>
      <vt:lpstr>hledání  absolutně bezpečné šifry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 Hledá se BEZPEČNÁ šifra – Evropa 12.-13.století)</vt:lpstr>
      <vt:lpstr>Prezentace aplikace PowerPoint</vt:lpstr>
      <vt:lpstr>Hledá se odolná šifra proti  frekvenční analýze – 14.století</vt:lpstr>
      <vt:lpstr>Hledá se odolná šifra proti  frekvenční analýze – 14.století</vt:lpstr>
      <vt:lpstr>Nomenklátor 16.století</vt:lpstr>
      <vt:lpstr>Hledá se odolná šifra proti frekvenční analýze – 16.století</vt:lpstr>
      <vt:lpstr>Osobní nomenklátor 17.století</vt:lpstr>
      <vt:lpstr> Doba nomenklátorů a jejich luštitelé - Benátky</vt:lpstr>
      <vt:lpstr>Prezentace aplikace PowerPoint</vt:lpstr>
      <vt:lpstr> Doba nomenklátorů a jejich luštitelé - Vatikán</vt:lpstr>
      <vt:lpstr> Doba nomenklátorů a jejich luštitelé - Francie</vt:lpstr>
      <vt:lpstr> Doba nomenklátorů a jejich luštitelé - Francie</vt:lpstr>
      <vt:lpstr> Doba nomenklátorů a jejich luštitelé - Francie</vt:lpstr>
      <vt:lpstr> Doba nomenklátorů a jejich luštitelé - Francie</vt:lpstr>
      <vt:lpstr>Leon Battista Alberti (první polyalfabetický šifrový systém)</vt:lpstr>
      <vt:lpstr>Johannes Trithemius  1452-1516  (tabula recta) </vt:lpstr>
      <vt:lpstr>Giovanni Battista Belasa (zavedení klíče)</vt:lpstr>
      <vt:lpstr>Girolamo Cardano (autoklíč) </vt:lpstr>
      <vt:lpstr>Giovanni Battista Porta (obecná polyalfabetická šifra) </vt:lpstr>
      <vt:lpstr>Blaise de Vigenére </vt:lpstr>
      <vt:lpstr>Blaise de Vigenére </vt:lpstr>
      <vt:lpstr>Blaise de Vigenére – autoklíč otevřeného textu</vt:lpstr>
      <vt:lpstr> Gaspar Schott (systém Gronsfeld) </vt:lpstr>
      <vt:lpstr>Giovanni Sestri (Beaufortova varianta Vigenérovy šifry, Sestri-Beuafort)</vt:lpstr>
      <vt:lpstr>Svět chce šifrovat</vt:lpstr>
      <vt:lpstr>Francis Beaufort (systém Beaufort)</vt:lpstr>
      <vt:lpstr>Porovnání systémů</vt:lpstr>
      <vt:lpstr>Porovnání systémů</vt:lpstr>
      <vt:lpstr>Pád polyalfabetických šifrových systémů</vt:lpstr>
      <vt:lpstr>Happy End</vt:lpstr>
      <vt:lpstr>Happy End</vt:lpstr>
      <vt:lpstr>Použití</vt:lpstr>
      <vt:lpstr>Prezentace aplikace PowerPoint</vt:lpstr>
      <vt:lpstr>Použití</vt:lpstr>
      <vt:lpstr>Použití</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Cesta k absolutnĚ bezpečné šifře</dc:title>
  <dc:creator>Vondruška Pavel</dc:creator>
  <cp:lastModifiedBy>Vondruška Pavel</cp:lastModifiedBy>
  <cp:revision>57</cp:revision>
  <dcterms:created xsi:type="dcterms:W3CDTF">2022-01-16T16:05:50Z</dcterms:created>
  <dcterms:modified xsi:type="dcterms:W3CDTF">2023-09-24T05:10:05Z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7099f2d-ea7e-4ab7-8d9e-5861760b9f7b_Enabled">
    <vt:lpwstr>true</vt:lpwstr>
  </property>
  <property fmtid="{D5CDD505-2E9C-101B-9397-08002B2CF9AE}" pid="3" name="MSIP_Label_e7099f2d-ea7e-4ab7-8d9e-5861760b9f7b_SetDate">
    <vt:lpwstr>2023-09-23T17:34:07Z</vt:lpwstr>
  </property>
  <property fmtid="{D5CDD505-2E9C-101B-9397-08002B2CF9AE}" pid="4" name="MSIP_Label_e7099f2d-ea7e-4ab7-8d9e-5861760b9f7b_Method">
    <vt:lpwstr>Privileged</vt:lpwstr>
  </property>
  <property fmtid="{D5CDD505-2E9C-101B-9397-08002B2CF9AE}" pid="5" name="MSIP_Label_e7099f2d-ea7e-4ab7-8d9e-5861760b9f7b_Name">
    <vt:lpwstr>REMOVE MARKING</vt:lpwstr>
  </property>
  <property fmtid="{D5CDD505-2E9C-101B-9397-08002B2CF9AE}" pid="6" name="MSIP_Label_e7099f2d-ea7e-4ab7-8d9e-5861760b9f7b_SiteId">
    <vt:lpwstr>5d1297a0-4793-467b-b782-9ddf79faa41f</vt:lpwstr>
  </property>
  <property fmtid="{D5CDD505-2E9C-101B-9397-08002B2CF9AE}" pid="7" name="MSIP_Label_e7099f2d-ea7e-4ab7-8d9e-5861760b9f7b_ActionId">
    <vt:lpwstr>9e58eb1e-1d7d-459c-9a1c-0a8050c73baa</vt:lpwstr>
  </property>
  <property fmtid="{D5CDD505-2E9C-101B-9397-08002B2CF9AE}" pid="8" name="MSIP_Label_e7099f2d-ea7e-4ab7-8d9e-5861760b9f7b_ContentBits">
    <vt:lpwstr>0</vt:lpwstr>
  </property>
</Properties>
</file>